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8"/>
  </p:notesMasterIdLst>
  <p:sldIdLst>
    <p:sldId id="29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70" d="100"/>
          <a:sy n="170" d="100"/>
        </p:scale>
        <p:origin x="-1440" y="66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553C7F-A8F3-436C-BDA5-D4F8C03FF895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E8082-6C53-4211-AAE6-C91C3085F36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4142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HTML5/Lưu </a:t>
            </a:r>
            <a:r>
              <a:rPr lang="vi-VN" smtClean="0"/>
              <a:t>trữ </a:t>
            </a:r>
            <a:r>
              <a:rPr lang="vi-VN" spc="-9" smtClean="0"/>
              <a:t>Web </a:t>
            </a:r>
            <a:r>
              <a:rPr lang="vi-VN" spc="-4" smtClean="0"/>
              <a:t>trong</a:t>
            </a:r>
            <a:r>
              <a:rPr lang="vi-VN" spc="-22" smtClean="0"/>
              <a:t> </a:t>
            </a:r>
            <a:r>
              <a:rPr lang="vi-VN" spc="-2" smtClean="0"/>
              <a:t>HTML5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HTML5/Lưu </a:t>
            </a:r>
            <a:r>
              <a:rPr lang="vi-VN" smtClean="0"/>
              <a:t>trữ </a:t>
            </a:r>
            <a:r>
              <a:rPr lang="vi-VN" spc="-9" smtClean="0"/>
              <a:t>Web </a:t>
            </a:r>
            <a:r>
              <a:rPr lang="vi-VN" spc="-4" smtClean="0"/>
              <a:t>trong</a:t>
            </a:r>
            <a:r>
              <a:rPr lang="vi-VN" spc="-22" smtClean="0"/>
              <a:t> </a:t>
            </a:r>
            <a:r>
              <a:rPr lang="vi-VN" spc="-2" smtClean="0"/>
              <a:t>HTML5</a:t>
            </a:r>
            <a:endParaRPr lang="vi-VN" spc="-2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HTML5/Lưu </a:t>
            </a:r>
            <a:r>
              <a:rPr lang="vi-VN" smtClean="0"/>
              <a:t>trữ </a:t>
            </a:r>
            <a:r>
              <a:rPr lang="vi-VN" spc="-9" smtClean="0"/>
              <a:t>Web </a:t>
            </a:r>
            <a:r>
              <a:rPr lang="vi-VN" spc="-4" smtClean="0"/>
              <a:t>trong</a:t>
            </a:r>
            <a:r>
              <a:rPr lang="vi-VN" spc="-22" smtClean="0"/>
              <a:t> </a:t>
            </a:r>
            <a:r>
              <a:rPr lang="vi-VN" spc="-2" smtClean="0"/>
              <a:t>HTML5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info@me.com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jill@company.com" TargetMode="External"/><Relationship Id="rId7" Type="http://schemas.openxmlformats.org/officeDocument/2006/relationships/image" Target="../media/image58.png"/><Relationship Id="rId2" Type="http://schemas.openxmlformats.org/officeDocument/2006/relationships/hyperlink" Target="mailto:john@company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mailto:daniel@company.com" TargetMode="External"/><Relationship Id="rId4" Type="http://schemas.openxmlformats.org/officeDocument/2006/relationships/hyperlink" Target="mailto:rock@company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21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17:</a:t>
            </a:r>
            <a:endParaRPr lang="en-US" sz="21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ct val="25000"/>
            </a:pPr>
            <a:r>
              <a:rPr lang="en-US" sz="1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LƯU TRỮ WEB TRONG HTML5</a:t>
            </a:r>
            <a:endParaRPr lang="en-US"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09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24" y="78760"/>
            <a:ext cx="17389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</a:t>
            </a:r>
            <a:r>
              <a:rPr spc="-4" dirty="0"/>
              <a:t>Session</a:t>
            </a:r>
            <a:r>
              <a:rPr spc="-13" dirty="0"/>
              <a:t> </a:t>
            </a:r>
            <a:r>
              <a:rPr spc="2" dirty="0"/>
              <a:t>2-6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736007"/>
              </p:ext>
            </p:extLst>
          </p:nvPr>
        </p:nvGraphicFramePr>
        <p:xfrm>
          <a:off x="825169" y="792608"/>
          <a:ext cx="2679237" cy="14023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1026"/>
                <a:gridCol w="1778211"/>
              </a:tblGrid>
              <a:tr h="128142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700" b="1" spc="-1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Key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20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Value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 anchorCtr="1">
                    <a:solidFill>
                      <a:srgbClr val="943735"/>
                    </a:solidFill>
                  </a:tcPr>
                </a:tc>
              </a:tr>
              <a:tr h="185909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Name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Sarah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 anchor="ctr" anchorCtr="1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book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Programming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 anchor="ctr" anchorCtr="1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Email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  <a:hlinkClick r:id="rId2"/>
                        </a:rPr>
                        <a:t>info@me.com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396" marB="0" anchor="ctr" anchorCtr="1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car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-15" dirty="0">
                          <a:latin typeface="Arial"/>
                          <a:cs typeface="Arial"/>
                        </a:rPr>
                        <a:t>Toyota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Innova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 anchor="ctr" anchorCtr="1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age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28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 anchor="ctr" anchorCtr="1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uservalid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40830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true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 anchor="ctr" anchorCtr="1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45350" y="436546"/>
            <a:ext cx="3550154" cy="252410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ví dụ </a:t>
            </a:r>
            <a:r>
              <a:rPr spc="-2" dirty="0">
                <a:latin typeface="Calibri"/>
                <a:cs typeface="Calibri"/>
              </a:rPr>
              <a:t>về </a:t>
            </a:r>
            <a:r>
              <a:rPr dirty="0">
                <a:latin typeface="Calibri"/>
                <a:cs typeface="Calibri"/>
              </a:rPr>
              <a:t>cặp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alibri"/>
                <a:cs typeface="Calibri"/>
              </a:rPr>
              <a:t>khóa </a:t>
            </a:r>
            <a:r>
              <a:rPr dirty="0">
                <a:latin typeface="Calibri"/>
                <a:cs typeface="Calibri"/>
              </a:rPr>
              <a:t>/ giá trị thuộc kiểu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khác  nhau.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24" y="78760"/>
            <a:ext cx="17389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</a:t>
            </a:r>
            <a:r>
              <a:rPr spc="-4" dirty="0"/>
              <a:t>Session</a:t>
            </a:r>
            <a:r>
              <a:rPr spc="-13" dirty="0"/>
              <a:t> </a:t>
            </a:r>
            <a:r>
              <a:rPr spc="2" dirty="0"/>
              <a:t>3-6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7014" y="704641"/>
            <a:ext cx="3680916" cy="363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7429" y="744260"/>
            <a:ext cx="3461860" cy="22797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lấy dữ liệu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phương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SetItem ()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getItem () để 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lấy 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tương</a:t>
            </a:r>
            <a:r>
              <a:rPr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ứng.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5350" y="402969"/>
            <a:ext cx="3514396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số </a:t>
            </a:r>
            <a:r>
              <a:rPr spc="2" dirty="0">
                <a:latin typeface="Calibri"/>
                <a:cs typeface="Calibri"/>
              </a:rPr>
              <a:t>thao </a:t>
            </a:r>
            <a:r>
              <a:rPr dirty="0">
                <a:latin typeface="Calibri"/>
                <a:cs typeface="Calibri"/>
              </a:rPr>
              <a:t>tác có </a:t>
            </a:r>
            <a:r>
              <a:rPr spc="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thực hiện với các đối tượng sessionStorage như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5350" y="1198185"/>
            <a:ext cx="1984532" cy="1340730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b="1" spc="2" dirty="0">
                <a:latin typeface="Calibri"/>
                <a:cs typeface="Calibri"/>
              </a:rPr>
              <a:t>Để </a:t>
            </a:r>
            <a:r>
              <a:rPr b="1" spc="-2" dirty="0">
                <a:latin typeface="Calibri"/>
                <a:cs typeface="Calibri"/>
              </a:rPr>
              <a:t>gán </a:t>
            </a:r>
            <a:r>
              <a:rPr b="1" spc="2" dirty="0">
                <a:latin typeface="Calibri"/>
                <a:cs typeface="Calibri"/>
              </a:rPr>
              <a:t>dữ</a:t>
            </a:r>
            <a:r>
              <a:rPr b="1" spc="-1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liệu</a:t>
            </a:r>
            <a:endParaRPr>
              <a:latin typeface="Calibri"/>
              <a:cs typeface="Calibri"/>
            </a:endParaRPr>
          </a:p>
          <a:p>
            <a:pPr marL="128701">
              <a:spcBef>
                <a:spcPts val="869"/>
              </a:spcBef>
            </a:pPr>
            <a:r>
              <a:rPr sz="700" spc="-2" dirty="0">
                <a:latin typeface="Courier New"/>
                <a:cs typeface="Courier New"/>
              </a:rPr>
              <a:t>sessionStorage.setItem(key,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value);</a:t>
            </a:r>
            <a:endParaRPr sz="700">
              <a:latin typeface="Courier New"/>
              <a:cs typeface="Courier New"/>
            </a:endParaRPr>
          </a:p>
          <a:p>
            <a:pPr>
              <a:spcBef>
                <a:spcPts val="11"/>
              </a:spcBef>
            </a:pPr>
            <a:endParaRPr>
              <a:latin typeface="Times New Roman"/>
              <a:cs typeface="Times New Roman"/>
            </a:endParaRPr>
          </a:p>
          <a:p>
            <a:pPr marL="128701"/>
            <a:r>
              <a:rPr spc="-11" dirty="0">
                <a:latin typeface="Calibri"/>
                <a:cs typeface="Calibri"/>
              </a:rPr>
              <a:t>Trong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đó,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128701">
              <a:spcBef>
                <a:spcPts val="467"/>
              </a:spcBef>
            </a:pPr>
            <a:r>
              <a:rPr spc="2" dirty="0">
                <a:latin typeface="Courier New"/>
                <a:cs typeface="Courier New"/>
              </a:rPr>
              <a:t>key</a:t>
            </a:r>
            <a:r>
              <a:rPr spc="2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khóa tham </a:t>
            </a:r>
            <a:r>
              <a:rPr dirty="0">
                <a:latin typeface="Calibri"/>
                <a:cs typeface="Calibri"/>
              </a:rPr>
              <a:t>chiếu đến </a:t>
            </a:r>
            <a:r>
              <a:rPr spc="2" dirty="0">
                <a:latin typeface="Calibri"/>
                <a:cs typeface="Calibri"/>
              </a:rPr>
              <a:t>dữ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endParaRPr>
              <a:latin typeface="Calibri"/>
              <a:cs typeface="Calibri"/>
            </a:endParaRPr>
          </a:p>
          <a:p>
            <a:pPr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128701"/>
            <a:r>
              <a:rPr spc="2" dirty="0">
                <a:latin typeface="Courier New"/>
                <a:cs typeface="Courier New"/>
              </a:rPr>
              <a:t>value</a:t>
            </a:r>
            <a:r>
              <a:rPr spc="2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được lưu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17389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</a:t>
            </a:r>
            <a:r>
              <a:rPr spc="-4" dirty="0"/>
              <a:t>Session</a:t>
            </a:r>
            <a:r>
              <a:rPr spc="-13" dirty="0"/>
              <a:t> </a:t>
            </a:r>
            <a:r>
              <a:rPr spc="2" dirty="0"/>
              <a:t>4-6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70554"/>
            <a:ext cx="2196326" cy="134045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b="1" spc="2" dirty="0">
                <a:latin typeface="Calibri"/>
                <a:cs typeface="Calibri"/>
              </a:rPr>
              <a:t>Để nhận dữ</a:t>
            </a:r>
            <a:r>
              <a:rPr b="1" spc="-22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liệu</a:t>
            </a:r>
            <a:endParaRPr>
              <a:latin typeface="Calibri"/>
              <a:cs typeface="Calibri"/>
            </a:endParaRPr>
          </a:p>
          <a:p>
            <a:pPr marL="128701">
              <a:spcBef>
                <a:spcPts val="862"/>
              </a:spcBef>
            </a:pPr>
            <a:r>
              <a:rPr sz="700" spc="-2" dirty="0">
                <a:latin typeface="Courier New"/>
                <a:cs typeface="Courier New"/>
              </a:rPr>
              <a:t>var item =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sessionStorage.getItem(key);</a:t>
            </a:r>
            <a:endParaRPr sz="700">
              <a:latin typeface="Courier New"/>
              <a:cs typeface="Courier New"/>
            </a:endParaRPr>
          </a:p>
          <a:p>
            <a:pPr>
              <a:spcBef>
                <a:spcPts val="13"/>
              </a:spcBef>
            </a:pPr>
            <a:endParaRPr>
              <a:latin typeface="Times New Roman"/>
              <a:cs typeface="Times New Roman"/>
            </a:endParaRPr>
          </a:p>
          <a:p>
            <a:pPr marL="128701"/>
            <a:r>
              <a:rPr spc="-11" dirty="0">
                <a:latin typeface="Calibri"/>
                <a:cs typeface="Calibri"/>
              </a:rPr>
              <a:t>Trong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đó,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128701">
              <a:spcBef>
                <a:spcPts val="465"/>
              </a:spcBef>
            </a:pPr>
            <a:r>
              <a:rPr spc="2" dirty="0">
                <a:latin typeface="Courier New"/>
                <a:cs typeface="Courier New"/>
              </a:rPr>
              <a:t>item:</a:t>
            </a:r>
            <a:r>
              <a:rPr spc="-254" dirty="0">
                <a:latin typeface="Courier New"/>
                <a:cs typeface="Courier New"/>
              </a:rPr>
              <a:t> </a:t>
            </a:r>
            <a:r>
              <a:rPr dirty="0">
                <a:latin typeface="Calibri"/>
                <a:cs typeface="Calibri"/>
              </a:rPr>
              <a:t>là biến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sẽ lưu trữ giá trị.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1300">
              <a:latin typeface="Times New Roman"/>
              <a:cs typeface="Times New Roman"/>
            </a:endParaRPr>
          </a:p>
          <a:p>
            <a:pPr marL="128701">
              <a:spcBef>
                <a:spcPts val="2"/>
              </a:spcBef>
            </a:pPr>
            <a:r>
              <a:rPr spc="2" dirty="0">
                <a:latin typeface="Courier New"/>
                <a:cs typeface="Courier New"/>
              </a:rPr>
              <a:t>Key</a:t>
            </a:r>
            <a:r>
              <a:rPr spc="2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khóa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2" dirty="0">
                <a:latin typeface="Calibri"/>
                <a:cs typeface="Calibri"/>
              </a:rPr>
              <a:t>nhận dữ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80007"/>
            <a:ext cx="17389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</a:t>
            </a:r>
            <a:r>
              <a:rPr spc="-4" dirty="0"/>
              <a:t>Session</a:t>
            </a:r>
            <a:r>
              <a:rPr spc="-13" dirty="0"/>
              <a:t> </a:t>
            </a:r>
            <a:r>
              <a:rPr spc="2" dirty="0"/>
              <a:t>5-6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51606" y="368530"/>
            <a:ext cx="3550154" cy="220145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L="5571">
              <a:spcBef>
                <a:spcPts val="1033"/>
              </a:spcBef>
            </a:pPr>
            <a:r>
              <a:rPr sz="700" spc="7" dirty="0">
                <a:latin typeface="Courier New"/>
                <a:cs typeface="Courier New"/>
              </a:rPr>
              <a:t>&lt;!DOCTYPE </a:t>
            </a:r>
            <a:r>
              <a:rPr sz="700" spc="4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7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108644">
              <a:spcBef>
                <a:spcPts val="22"/>
              </a:spcBef>
            </a:pPr>
            <a:r>
              <a:rPr sz="700" spc="7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211438">
              <a:spcBef>
                <a:spcPts val="18"/>
              </a:spcBef>
            </a:pPr>
            <a:r>
              <a:rPr sz="700" spc="7" dirty="0">
                <a:latin typeface="Courier New"/>
                <a:cs typeface="Courier New"/>
              </a:rPr>
              <a:t>&lt;title&gt;Working with Session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4" dirty="0">
                <a:latin typeface="Courier New"/>
                <a:cs typeface="Courier New"/>
              </a:rPr>
              <a:t>Storage&lt;/title&gt;</a:t>
            </a:r>
            <a:endParaRPr sz="700" dirty="0">
              <a:latin typeface="Courier New"/>
              <a:cs typeface="Courier New"/>
            </a:endParaRPr>
          </a:p>
          <a:p>
            <a:pPr marL="108644">
              <a:spcBef>
                <a:spcPts val="15"/>
              </a:spcBef>
            </a:pPr>
            <a:r>
              <a:rPr sz="700" spc="7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108644">
              <a:spcBef>
                <a:spcPts val="20"/>
              </a:spcBef>
            </a:pPr>
            <a:r>
              <a:rPr sz="700" spc="7" dirty="0">
                <a:latin typeface="Courier New"/>
                <a:cs typeface="Courier New"/>
              </a:rPr>
              <a:t>function testStorage()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7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125916" marR="2229" indent="85522">
              <a:lnSpc>
                <a:spcPct val="102000"/>
              </a:lnSpc>
            </a:pPr>
            <a:r>
              <a:rPr sz="700" spc="7" dirty="0">
                <a:latin typeface="Courier New"/>
                <a:cs typeface="Courier New"/>
              </a:rPr>
              <a:t>if ((‘sessionStorage’ in window) &amp;&amp; window[‘sessionStorage’] !==  null)</a:t>
            </a:r>
            <a:endParaRPr sz="700" dirty="0">
              <a:latin typeface="Courier New"/>
              <a:cs typeface="Courier New"/>
            </a:endParaRPr>
          </a:p>
          <a:p>
            <a:pPr marL="211438">
              <a:spcBef>
                <a:spcPts val="22"/>
              </a:spcBef>
            </a:pPr>
            <a:r>
              <a:rPr sz="700" spc="7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314511">
              <a:spcBef>
                <a:spcPts val="18"/>
              </a:spcBef>
            </a:pPr>
            <a:r>
              <a:rPr sz="700" spc="7" dirty="0">
                <a:latin typeface="Courier New"/>
                <a:cs typeface="Courier New"/>
              </a:rPr>
              <a:t>sessionStorage.setItem(‘name’, ‘Sarah’);</a:t>
            </a:r>
            <a:endParaRPr sz="700" dirty="0">
              <a:latin typeface="Courier New"/>
              <a:cs typeface="Courier New"/>
            </a:endParaRPr>
          </a:p>
          <a:p>
            <a:pPr marL="314511">
              <a:spcBef>
                <a:spcPts val="15"/>
              </a:spcBef>
            </a:pPr>
            <a:r>
              <a:rPr sz="700" spc="7" dirty="0">
                <a:latin typeface="Courier New"/>
                <a:cs typeface="Courier New"/>
              </a:rPr>
              <a:t>alert(‘The name is: ‘ +</a:t>
            </a:r>
            <a:r>
              <a:rPr sz="700" spc="26" dirty="0">
                <a:latin typeface="Courier New"/>
                <a:cs typeface="Courier New"/>
              </a:rPr>
              <a:t> </a:t>
            </a:r>
            <a:r>
              <a:rPr sz="700" spc="7" dirty="0">
                <a:latin typeface="Courier New"/>
                <a:cs typeface="Courier New"/>
              </a:rPr>
              <a:t>sessionStorage.getItem(‘name’));</a:t>
            </a:r>
            <a:endParaRPr sz="700" dirty="0">
              <a:latin typeface="Courier New"/>
              <a:cs typeface="Courier New"/>
            </a:endParaRPr>
          </a:p>
          <a:p>
            <a:pPr marL="211438">
              <a:spcBef>
                <a:spcPts val="20"/>
              </a:spcBef>
            </a:pPr>
            <a:r>
              <a:rPr sz="700" spc="7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108644">
              <a:spcBef>
                <a:spcPts val="18"/>
              </a:spcBef>
            </a:pPr>
            <a:r>
              <a:rPr sz="700" spc="7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108644">
              <a:spcBef>
                <a:spcPts val="15"/>
              </a:spcBef>
            </a:pPr>
            <a:r>
              <a:rPr sz="700" spc="7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  <a:p>
            <a:pPr marL="108644">
              <a:spcBef>
                <a:spcPts val="20"/>
              </a:spcBef>
            </a:pPr>
            <a:r>
              <a:rPr sz="700" spc="7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108644">
              <a:spcBef>
                <a:spcPts val="18"/>
              </a:spcBef>
            </a:pPr>
            <a:r>
              <a:rPr sz="700" spc="7" dirty="0">
                <a:latin typeface="Courier New"/>
                <a:cs typeface="Courier New"/>
              </a:rPr>
              <a:t>&lt;body </a:t>
            </a:r>
            <a:r>
              <a:rPr sz="700" spc="7" dirty="0" err="1">
                <a:latin typeface="Courier New"/>
                <a:cs typeface="Courier New"/>
              </a:rPr>
              <a:t>onload</a:t>
            </a:r>
            <a:r>
              <a:rPr sz="700" spc="7" dirty="0" smtClean="0">
                <a:latin typeface="Courier New"/>
                <a:cs typeface="Courier New"/>
              </a:rPr>
              <a:t>=”</a:t>
            </a:r>
            <a:r>
              <a:rPr sz="700" spc="7" dirty="0" err="1" smtClean="0">
                <a:latin typeface="Courier New"/>
                <a:cs typeface="Courier New"/>
              </a:rPr>
              <a:t>testStorage</a:t>
            </a:r>
            <a:r>
              <a:rPr sz="700" spc="7" dirty="0" smtClean="0">
                <a:latin typeface="Courier New"/>
                <a:cs typeface="Courier New"/>
              </a:rPr>
              <a:t>()</a:t>
            </a:r>
            <a:r>
              <a:rPr lang="en-US" sz="700" spc="7" dirty="0" smtClean="0">
                <a:latin typeface="Courier New"/>
                <a:cs typeface="Courier New"/>
              </a:rPr>
              <a:t>;”&gt;</a:t>
            </a:r>
          </a:p>
          <a:p>
            <a:pPr marL="108644">
              <a:spcBef>
                <a:spcPts val="18"/>
              </a:spcBef>
            </a:pPr>
            <a:r>
              <a:rPr sz="700" spc="7" dirty="0" smtClean="0">
                <a:latin typeface="Courier New"/>
                <a:cs typeface="Courier New"/>
              </a:rPr>
              <a:t>&lt;/</a:t>
            </a:r>
            <a:r>
              <a:rPr sz="700" spc="7" dirty="0">
                <a:latin typeface="Courier New"/>
                <a:cs typeface="Courier New"/>
              </a:rPr>
              <a:t>body&gt;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2"/>
              </a:spcBef>
            </a:pPr>
            <a:r>
              <a:rPr sz="700" spc="7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20427" y="2174586"/>
            <a:ext cx="1828006" cy="609600"/>
          </a:xfrm>
          <a:prstGeom prst="rect">
            <a:avLst/>
          </a:prstGeom>
          <a:blipFill>
            <a:blip r:embed="rId2" cstate="print"/>
            <a:srcRect/>
            <a:stretch>
              <a:fillRect l="-1808" t="-5118" r="-1808" b="-511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24" y="78760"/>
            <a:ext cx="17389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</a:t>
            </a:r>
            <a:r>
              <a:rPr spc="-4" dirty="0"/>
              <a:t>Session</a:t>
            </a:r>
            <a:r>
              <a:rPr spc="-13" dirty="0"/>
              <a:t> </a:t>
            </a:r>
            <a:r>
              <a:rPr spc="2" dirty="0"/>
              <a:t>6-6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3370" y="519526"/>
            <a:ext cx="1774664" cy="95572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786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8144" algn="l"/>
              </a:tabLst>
            </a:pPr>
            <a:r>
              <a:rPr b="1" spc="-2" dirty="0">
                <a:latin typeface="Calibri"/>
                <a:cs typeface="Calibri"/>
              </a:rPr>
              <a:t>Xóa </a:t>
            </a:r>
            <a:r>
              <a:rPr b="1" spc="2" dirty="0">
                <a:latin typeface="Calibri"/>
                <a:cs typeface="Calibri"/>
              </a:rPr>
              <a:t>dữ</a:t>
            </a:r>
            <a:r>
              <a:rPr b="1" spc="-4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liệu</a:t>
            </a:r>
            <a:endParaRPr>
              <a:latin typeface="Calibri"/>
              <a:cs typeface="Calibri"/>
            </a:endParaRPr>
          </a:p>
          <a:p>
            <a:pPr marL="130651">
              <a:spcBef>
                <a:spcPts val="978"/>
              </a:spcBef>
            </a:pPr>
            <a:r>
              <a:rPr sz="700" spc="-2" dirty="0">
                <a:latin typeface="Courier New"/>
                <a:cs typeface="Courier New"/>
              </a:rPr>
              <a:t>sessionStorage.removeItem(key);</a:t>
            </a:r>
            <a:endParaRPr sz="700">
              <a:latin typeface="Courier New"/>
              <a:cs typeface="Courier New"/>
            </a:endParaRPr>
          </a:p>
          <a:p>
            <a:pPr>
              <a:spcBef>
                <a:spcPts val="7"/>
              </a:spcBef>
            </a:pPr>
            <a:endParaRPr>
              <a:latin typeface="Times New Roman"/>
              <a:cs typeface="Times New Roman"/>
            </a:endParaRPr>
          </a:p>
          <a:p>
            <a:pPr marL="127866" indent="-122294">
              <a:buClr>
                <a:srgbClr val="AC1317"/>
              </a:buClr>
              <a:buSzPct val="151351"/>
              <a:buFont typeface="Wingdings"/>
              <a:buChar char=""/>
              <a:tabLst>
                <a:tab pos="128144" algn="l"/>
              </a:tabLst>
            </a:pPr>
            <a:r>
              <a:rPr b="1" spc="-2" dirty="0">
                <a:latin typeface="Calibri"/>
                <a:cs typeface="Calibri"/>
              </a:rPr>
              <a:t>Xoá tất </a:t>
            </a:r>
            <a:r>
              <a:rPr b="1" dirty="0">
                <a:latin typeface="Calibri"/>
                <a:cs typeface="Calibri"/>
              </a:rPr>
              <a:t>cả </a:t>
            </a:r>
            <a:r>
              <a:rPr b="1" spc="2" dirty="0">
                <a:latin typeface="Calibri"/>
                <a:cs typeface="Calibri"/>
              </a:rPr>
              <a:t>dữ</a:t>
            </a:r>
            <a:r>
              <a:rPr b="1" spc="-4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liệu</a:t>
            </a:r>
            <a:endParaRPr>
              <a:latin typeface="Calibri"/>
              <a:cs typeface="Calibri"/>
            </a:endParaRPr>
          </a:p>
          <a:p>
            <a:pPr marL="130651">
              <a:spcBef>
                <a:spcPts val="1011"/>
              </a:spcBef>
            </a:pPr>
            <a:r>
              <a:rPr sz="700" spc="-2" dirty="0">
                <a:latin typeface="Courier New"/>
                <a:cs typeface="Courier New"/>
              </a:rPr>
              <a:t>sessionStorage.clear();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78760"/>
            <a:ext cx="16569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cục bộ</a:t>
            </a:r>
            <a:r>
              <a:rPr spc="-18" dirty="0"/>
              <a:t> </a:t>
            </a:r>
            <a:r>
              <a:rPr dirty="0"/>
              <a:t>1-4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714" y="569110"/>
            <a:ext cx="3684216" cy="351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713" y="874590"/>
            <a:ext cx="3700720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714" y="1258968"/>
            <a:ext cx="3689497" cy="297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4524" y="615950"/>
            <a:ext cx="3613406" cy="920467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151823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phép lưu dữ liệu trong thời gian dài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máy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dùng,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thông  qua 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  <a:spcBef>
                <a:spcPts val="58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tục và 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lấy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dùng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pc="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lần</a:t>
            </a:r>
            <a:r>
              <a:rPr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nữa.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dụng, </a:t>
            </a:r>
            <a:r>
              <a:rPr spc="-2" dirty="0">
                <a:latin typeface="Arial"/>
                <a:cs typeface="Arial"/>
              </a:rPr>
              <a:t>nếu dữ liệu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2" dirty="0">
                <a:latin typeface="Arial"/>
                <a:cs typeface="Arial"/>
              </a:rPr>
              <a:t>phải được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2" dirty="0">
                <a:latin typeface="Arial"/>
                <a:cs typeface="Arial"/>
              </a:rPr>
              <a:t>trong hơn một </a:t>
            </a:r>
            <a:r>
              <a:rPr spc="-4" dirty="0">
                <a:latin typeface="Arial"/>
                <a:cs typeface="Arial"/>
              </a:rPr>
              <a:t>phiên </a:t>
            </a:r>
            <a:r>
              <a:rPr spc="-2" dirty="0">
                <a:latin typeface="Arial"/>
                <a:cs typeface="Arial"/>
              </a:rPr>
              <a:t>duy</a:t>
            </a:r>
            <a:r>
              <a:rPr spc="55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nhất.</a:t>
            </a:r>
            <a:endParaRPr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63714" y="1588843"/>
            <a:ext cx="3684216" cy="2972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7806" y="1630214"/>
            <a:ext cx="3498482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Làm </a:t>
            </a:r>
            <a:r>
              <a:rPr dirty="0">
                <a:latin typeface="Arial"/>
                <a:cs typeface="Arial"/>
              </a:rPr>
              <a:t>việc </a:t>
            </a:r>
            <a:r>
              <a:rPr spc="-2" dirty="0">
                <a:latin typeface="Arial"/>
                <a:cs typeface="Arial"/>
              </a:rPr>
              <a:t>trong một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thức 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2" dirty="0">
                <a:latin typeface="Arial"/>
                <a:cs typeface="Arial"/>
              </a:rPr>
              <a:t>như </a:t>
            </a:r>
            <a:r>
              <a:rPr spc="-4" dirty="0">
                <a:latin typeface="Arial"/>
                <a:cs typeface="Arial"/>
              </a:rPr>
              <a:t>phiên </a:t>
            </a:r>
            <a:r>
              <a:rPr spc="-2" dirty="0">
                <a:latin typeface="Arial"/>
                <a:cs typeface="Arial"/>
              </a:rPr>
              <a:t>lưu</a:t>
            </a:r>
            <a:r>
              <a:rPr spc="11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trữ.</a:t>
            </a:r>
          </a:p>
        </p:txBody>
      </p:sp>
      <p:sp>
        <p:nvSpPr>
          <p:cNvPr id="9" name="object 9"/>
          <p:cNvSpPr/>
          <p:nvPr/>
        </p:nvSpPr>
        <p:spPr>
          <a:xfrm>
            <a:off x="163714" y="1900354"/>
            <a:ext cx="3684216" cy="350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4524" y="1934023"/>
            <a:ext cx="3491764" cy="227688"/>
          </a:xfrm>
          <a:prstGeom prst="rect">
            <a:avLst/>
          </a:prstGeom>
        </p:spPr>
        <p:txBody>
          <a:bodyPr vert="horz" wrap="square" lIns="0" tIns="22286" rIns="0" bIns="0" rtlCol="0">
            <a:spAutoFit/>
          </a:bodyPr>
          <a:lstStyle/>
          <a:p>
            <a:pPr marL="5571" marR="2229">
              <a:lnSpc>
                <a:spcPts val="820"/>
              </a:lnSpc>
              <a:spcBef>
                <a:spcPts val="175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chức năng 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chẳng hạn như SetItem (), getItem (),  RemoveItem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(),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clear().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80007"/>
            <a:ext cx="16569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cục bộ</a:t>
            </a:r>
            <a:r>
              <a:rPr spc="-18" dirty="0"/>
              <a:t> </a:t>
            </a:r>
            <a:r>
              <a:rPr dirty="0"/>
              <a:t>2-4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1"/>
            <a:ext cx="3342761" cy="233713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5571">
              <a:spcBef>
                <a:spcPts val="1033"/>
              </a:spcBef>
            </a:pPr>
            <a:r>
              <a:rPr sz="700" spc="7" dirty="0">
                <a:latin typeface="Courier New"/>
                <a:cs typeface="Courier New"/>
              </a:rPr>
              <a:t>&lt;!DOCTYPE </a:t>
            </a:r>
            <a:r>
              <a:rPr sz="700" spc="4" dirty="0">
                <a:latin typeface="Courier New"/>
                <a:cs typeface="Courier New"/>
              </a:rPr>
              <a:t>html&gt;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7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108644">
              <a:spcBef>
                <a:spcPts val="22"/>
              </a:spcBef>
            </a:pPr>
            <a:r>
              <a:rPr sz="700" spc="7" dirty="0">
                <a:latin typeface="Courier New"/>
                <a:cs typeface="Courier New"/>
              </a:rPr>
              <a:t>&lt;title&gt; Local Storage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7" dirty="0">
                <a:latin typeface="Courier New"/>
                <a:cs typeface="Courier New"/>
              </a:rPr>
              <a:t>&lt;/title&gt;</a:t>
            </a:r>
            <a:endParaRPr sz="700">
              <a:latin typeface="Courier New"/>
              <a:cs typeface="Courier New"/>
            </a:endParaRPr>
          </a:p>
          <a:p>
            <a:pPr marL="108644">
              <a:spcBef>
                <a:spcPts val="18"/>
              </a:spcBef>
            </a:pPr>
            <a:r>
              <a:rPr sz="700" spc="7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108644">
              <a:spcBef>
                <a:spcPts val="15"/>
              </a:spcBef>
            </a:pPr>
            <a:r>
              <a:rPr sz="700" spc="7" dirty="0">
                <a:latin typeface="Courier New"/>
                <a:cs typeface="Courier New"/>
              </a:rPr>
              <a:t>function store()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7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99189" marR="2229" indent="-93044">
              <a:lnSpc>
                <a:spcPct val="120000"/>
              </a:lnSpc>
              <a:spcBef>
                <a:spcPts val="371"/>
              </a:spcBef>
            </a:pPr>
            <a:r>
              <a:rPr sz="600" spc="-4" dirty="0">
                <a:latin typeface="Courier New"/>
                <a:cs typeface="Courier New"/>
              </a:rPr>
              <a:t>if </a:t>
            </a:r>
            <a:r>
              <a:rPr sz="600" spc="-2" dirty="0">
                <a:latin typeface="Courier New"/>
                <a:cs typeface="Courier New"/>
              </a:rPr>
              <a:t>((‘localStorage’ in window) &amp;&amp; window[‘localStorage’] !== null) </a:t>
            </a:r>
            <a:r>
              <a:rPr sz="600" dirty="0">
                <a:latin typeface="Courier New"/>
                <a:cs typeface="Courier New"/>
              </a:rPr>
              <a:t>{  </a:t>
            </a:r>
            <a:r>
              <a:rPr sz="600" spc="-2" dirty="0">
                <a:latin typeface="Courier New"/>
                <a:cs typeface="Courier New"/>
              </a:rPr>
              <a:t>var username </a:t>
            </a:r>
            <a:r>
              <a:rPr sz="600" dirty="0">
                <a:latin typeface="Courier New"/>
                <a:cs typeface="Courier New"/>
              </a:rPr>
              <a:t>= </a:t>
            </a:r>
            <a:r>
              <a:rPr sz="600" spc="-4" dirty="0">
                <a:latin typeface="Courier New"/>
                <a:cs typeface="Courier New"/>
              </a:rPr>
              <a:t>document.getElementById(‘username’).value;  localStorage.setItem(‘username’,</a:t>
            </a:r>
            <a:r>
              <a:rPr sz="600" spc="-2" dirty="0">
                <a:latin typeface="Courier New"/>
                <a:cs typeface="Courier New"/>
              </a:rPr>
              <a:t> username);</a:t>
            </a:r>
            <a:endParaRPr sz="600">
              <a:latin typeface="Courier New"/>
              <a:cs typeface="Courier New"/>
            </a:endParaRPr>
          </a:p>
          <a:p>
            <a:pPr marL="206145">
              <a:spcBef>
                <a:spcPts val="147"/>
              </a:spcBef>
            </a:pPr>
            <a:r>
              <a:rPr sz="600" dirty="0">
                <a:latin typeface="Courier New"/>
                <a:cs typeface="Courier New"/>
              </a:rPr>
              <a:t>} </a:t>
            </a:r>
            <a:r>
              <a:rPr sz="600" spc="-4" dirty="0">
                <a:latin typeface="Courier New"/>
                <a:cs typeface="Courier New"/>
              </a:rPr>
              <a:t>else</a:t>
            </a:r>
            <a:r>
              <a:rPr sz="600" spc="-11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{</a:t>
            </a:r>
            <a:endParaRPr sz="600">
              <a:latin typeface="Courier New"/>
              <a:cs typeface="Courier New"/>
            </a:endParaRPr>
          </a:p>
          <a:p>
            <a:pPr marL="299189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alert (‘your browser does not </a:t>
            </a:r>
            <a:r>
              <a:rPr sz="600" spc="-4" dirty="0">
                <a:latin typeface="Courier New"/>
                <a:cs typeface="Courier New"/>
              </a:rPr>
              <a:t>support</a:t>
            </a:r>
            <a:r>
              <a:rPr sz="600" spc="-22" dirty="0">
                <a:latin typeface="Courier New"/>
                <a:cs typeface="Courier New"/>
              </a:rPr>
              <a:t> </a:t>
            </a:r>
            <a:r>
              <a:rPr sz="600" spc="-2" dirty="0">
                <a:latin typeface="Courier New"/>
                <a:cs typeface="Courier New"/>
              </a:rPr>
              <a:t>storage’);</a:t>
            </a:r>
            <a:endParaRPr sz="600">
              <a:latin typeface="Courier New"/>
              <a:cs typeface="Courier New"/>
            </a:endParaRPr>
          </a:p>
          <a:p>
            <a:pPr marL="206145">
              <a:spcBef>
                <a:spcPts val="149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  <a:endParaRPr sz="600">
              <a:latin typeface="Courier New"/>
              <a:cs typeface="Courier New"/>
            </a:endParaRPr>
          </a:p>
          <a:p>
            <a:pPr marL="112544">
              <a:spcBef>
                <a:spcPts val="147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  <a:endParaRPr sz="600">
              <a:latin typeface="Courier New"/>
              <a:cs typeface="Courier New"/>
            </a:endParaRPr>
          </a:p>
          <a:p>
            <a:pPr marL="112544">
              <a:spcBef>
                <a:spcPts val="147"/>
              </a:spcBef>
            </a:pPr>
            <a:r>
              <a:rPr sz="600" spc="-4" dirty="0">
                <a:latin typeface="Courier New"/>
                <a:cs typeface="Courier New"/>
              </a:rPr>
              <a:t>function </a:t>
            </a:r>
            <a:r>
              <a:rPr sz="600" spc="-2" dirty="0">
                <a:latin typeface="Courier New"/>
                <a:cs typeface="Courier New"/>
              </a:rPr>
              <a:t>cancel_store()</a:t>
            </a:r>
            <a:r>
              <a:rPr sz="600" spc="-9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{</a:t>
            </a:r>
            <a:endParaRPr sz="600">
              <a:latin typeface="Courier New"/>
              <a:cs typeface="Courier New"/>
            </a:endParaRPr>
          </a:p>
          <a:p>
            <a:pPr marL="206145">
              <a:spcBef>
                <a:spcPts val="147"/>
              </a:spcBef>
            </a:pPr>
            <a:r>
              <a:rPr sz="600" spc="-4" dirty="0">
                <a:latin typeface="Courier New"/>
                <a:cs typeface="Courier New"/>
              </a:rPr>
              <a:t>if ((‘localStorage’ </a:t>
            </a:r>
            <a:r>
              <a:rPr sz="600" spc="-2" dirty="0">
                <a:latin typeface="Courier New"/>
                <a:cs typeface="Courier New"/>
              </a:rPr>
              <a:t>in window) </a:t>
            </a:r>
            <a:r>
              <a:rPr sz="600" dirty="0">
                <a:latin typeface="Courier New"/>
                <a:cs typeface="Courier New"/>
              </a:rPr>
              <a:t>&amp;&amp; </a:t>
            </a:r>
            <a:r>
              <a:rPr sz="600" spc="-4" dirty="0">
                <a:latin typeface="Courier New"/>
                <a:cs typeface="Courier New"/>
              </a:rPr>
              <a:t>window[‘localStorage’] </a:t>
            </a:r>
            <a:r>
              <a:rPr sz="600" spc="-2" dirty="0">
                <a:latin typeface="Courier New"/>
                <a:cs typeface="Courier New"/>
              </a:rPr>
              <a:t>!== null)</a:t>
            </a:r>
            <a:r>
              <a:rPr sz="600" spc="18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{</a:t>
            </a:r>
            <a:endParaRPr sz="600">
              <a:latin typeface="Courier New"/>
              <a:cs typeface="Courier New"/>
            </a:endParaRPr>
          </a:p>
          <a:p>
            <a:pPr marL="299189">
              <a:spcBef>
                <a:spcPts val="149"/>
              </a:spcBef>
            </a:pPr>
            <a:r>
              <a:rPr sz="600" spc="-4" dirty="0">
                <a:latin typeface="Courier New"/>
                <a:cs typeface="Courier New"/>
              </a:rPr>
              <a:t>localStorage.removeItem(‘username’);</a:t>
            </a:r>
            <a:endParaRPr sz="600">
              <a:latin typeface="Courier New"/>
              <a:cs typeface="Courier New"/>
            </a:endParaRPr>
          </a:p>
          <a:p>
            <a:pPr marL="206145">
              <a:spcBef>
                <a:spcPts val="147"/>
              </a:spcBef>
            </a:pPr>
            <a:r>
              <a:rPr sz="600" dirty="0">
                <a:latin typeface="Courier New"/>
                <a:cs typeface="Courier New"/>
              </a:rPr>
              <a:t>} </a:t>
            </a:r>
            <a:r>
              <a:rPr sz="600" spc="-4" dirty="0">
                <a:latin typeface="Courier New"/>
                <a:cs typeface="Courier New"/>
              </a:rPr>
              <a:t>else</a:t>
            </a:r>
            <a:r>
              <a:rPr sz="600" spc="-11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{</a:t>
            </a:r>
            <a:endParaRPr sz="600">
              <a:latin typeface="Courier New"/>
              <a:cs typeface="Courier New"/>
            </a:endParaRPr>
          </a:p>
          <a:p>
            <a:pPr marL="299189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alert (‘your browser does not </a:t>
            </a:r>
            <a:r>
              <a:rPr sz="600" spc="-4" dirty="0">
                <a:latin typeface="Courier New"/>
                <a:cs typeface="Courier New"/>
              </a:rPr>
              <a:t>support</a:t>
            </a:r>
            <a:r>
              <a:rPr sz="600" spc="-22" dirty="0">
                <a:latin typeface="Courier New"/>
                <a:cs typeface="Courier New"/>
              </a:rPr>
              <a:t> </a:t>
            </a:r>
            <a:r>
              <a:rPr sz="600" spc="-2" dirty="0">
                <a:latin typeface="Courier New"/>
                <a:cs typeface="Courier New"/>
              </a:rPr>
              <a:t>storage’);</a:t>
            </a:r>
            <a:endParaRPr sz="600">
              <a:latin typeface="Courier New"/>
              <a:cs typeface="Courier New"/>
            </a:endParaRPr>
          </a:p>
          <a:p>
            <a:pPr marL="206145">
              <a:spcBef>
                <a:spcPts val="147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  <a:endParaRPr sz="600">
              <a:latin typeface="Courier New"/>
              <a:cs typeface="Courier New"/>
            </a:endParaRPr>
          </a:p>
          <a:p>
            <a:pPr marL="112544">
              <a:spcBef>
                <a:spcPts val="149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  <a:endParaRPr sz="6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80007"/>
            <a:ext cx="16569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cục bộ</a:t>
            </a:r>
            <a:r>
              <a:rPr spc="-18" dirty="0"/>
              <a:t> </a:t>
            </a:r>
            <a:r>
              <a:rPr dirty="0"/>
              <a:t>3-4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87847"/>
            <a:ext cx="3099886" cy="1053042"/>
          </a:xfrm>
          <a:prstGeom prst="rect">
            <a:avLst/>
          </a:prstGeom>
        </p:spPr>
        <p:txBody>
          <a:bodyPr vert="horz" wrap="square" lIns="0" tIns="30922" rIns="0" bIns="0" rtlCol="0">
            <a:spAutoFit/>
          </a:bodyPr>
          <a:lstStyle/>
          <a:p>
            <a:pPr marL="125916" indent="-120344">
              <a:spcBef>
                <a:spcPts val="243"/>
              </a:spcBef>
              <a:buClr>
                <a:srgbClr val="AC1317"/>
              </a:buClr>
              <a:buFont typeface="Wingdings"/>
              <a:buChar char=""/>
              <a:tabLst>
                <a:tab pos="125916" algn="l"/>
                <a:tab pos="126194" algn="l"/>
              </a:tabLst>
            </a:pPr>
            <a:r>
              <a:rPr sz="600" spc="-2" dirty="0">
                <a:latin typeface="Courier New"/>
                <a:cs typeface="Courier New"/>
              </a:rPr>
              <a:t>&lt;/script&gt;</a:t>
            </a:r>
            <a:endParaRPr sz="600">
              <a:latin typeface="Courier New"/>
              <a:cs typeface="Courier New"/>
            </a:endParaRPr>
          </a:p>
          <a:p>
            <a:pPr marL="112544">
              <a:spcBef>
                <a:spcPts val="200"/>
              </a:spcBef>
            </a:pPr>
            <a:r>
              <a:rPr sz="600" spc="-2" dirty="0">
                <a:latin typeface="Courier New"/>
                <a:cs typeface="Courier New"/>
              </a:rPr>
              <a:t>&lt;/head&gt;</a:t>
            </a:r>
            <a:endParaRPr sz="600">
              <a:latin typeface="Courier New"/>
              <a:cs typeface="Courier New"/>
            </a:endParaRPr>
          </a:p>
          <a:p>
            <a:pPr marL="98894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&lt;body&gt;</a:t>
            </a:r>
            <a:endParaRPr sz="600">
              <a:latin typeface="Courier New"/>
              <a:cs typeface="Courier New"/>
            </a:endParaRPr>
          </a:p>
          <a:p>
            <a:pPr marR="836559" algn="ctr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&lt;form method=”get”</a:t>
            </a:r>
            <a:r>
              <a:rPr sz="600" spc="-9" dirty="0">
                <a:latin typeface="Courier New"/>
                <a:cs typeface="Courier New"/>
              </a:rPr>
              <a:t> </a:t>
            </a:r>
            <a:r>
              <a:rPr sz="600" spc="-4" dirty="0">
                <a:latin typeface="Courier New"/>
                <a:cs typeface="Courier New"/>
              </a:rPr>
              <a:t>action=”success.html”&gt;</a:t>
            </a:r>
            <a:endParaRPr sz="600">
              <a:latin typeface="Courier New"/>
              <a:cs typeface="Courier New"/>
            </a:endParaRPr>
          </a:p>
          <a:p>
            <a:pPr marL="98894" marR="2229" indent="187202">
              <a:lnSpc>
                <a:spcPct val="70000"/>
              </a:lnSpc>
              <a:spcBef>
                <a:spcPts val="370"/>
              </a:spcBef>
            </a:pPr>
            <a:r>
              <a:rPr sz="600" spc="-2" dirty="0">
                <a:latin typeface="Courier New"/>
                <a:cs typeface="Courier New"/>
              </a:rPr>
              <a:t>Username: &lt;input type=”text” id=”username” </a:t>
            </a:r>
            <a:r>
              <a:rPr sz="600" spc="-4" dirty="0">
                <a:latin typeface="Courier New"/>
                <a:cs typeface="Courier New"/>
              </a:rPr>
              <a:t>value=”” </a:t>
            </a:r>
            <a:r>
              <a:rPr sz="600" spc="-2" dirty="0">
                <a:latin typeface="Courier New"/>
                <a:cs typeface="Courier New"/>
              </a:rPr>
              <a:t>size=”20”  onblur=”store()”/&gt;</a:t>
            </a:r>
            <a:endParaRPr sz="600">
              <a:latin typeface="Courier New"/>
              <a:cs typeface="Courier New"/>
            </a:endParaRPr>
          </a:p>
          <a:p>
            <a:pPr marL="286375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&lt;input type=”submit”</a:t>
            </a:r>
            <a:r>
              <a:rPr sz="600" spc="-15" dirty="0">
                <a:latin typeface="Courier New"/>
                <a:cs typeface="Courier New"/>
              </a:rPr>
              <a:t> </a:t>
            </a:r>
            <a:r>
              <a:rPr sz="600" spc="-2" dirty="0">
                <a:latin typeface="Courier New"/>
                <a:cs typeface="Courier New"/>
              </a:rPr>
              <a:t>value=”Submit”/&gt;</a:t>
            </a:r>
            <a:endParaRPr sz="600">
              <a:latin typeface="Courier New"/>
              <a:cs typeface="Courier New"/>
            </a:endParaRPr>
          </a:p>
          <a:p>
            <a:pPr marL="286375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&lt;input type=”reset” Value=”Cancel”</a:t>
            </a:r>
            <a:r>
              <a:rPr sz="600" spc="-42" dirty="0">
                <a:latin typeface="Courier New"/>
                <a:cs typeface="Courier New"/>
              </a:rPr>
              <a:t> </a:t>
            </a:r>
            <a:r>
              <a:rPr sz="600" spc="-2" dirty="0">
                <a:latin typeface="Courier New"/>
                <a:cs typeface="Courier New"/>
              </a:rPr>
              <a:t>onclick=”cancel_store()”/&gt;</a:t>
            </a:r>
            <a:endParaRPr sz="600">
              <a:latin typeface="Courier New"/>
              <a:cs typeface="Courier New"/>
            </a:endParaRPr>
          </a:p>
          <a:p>
            <a:pPr marL="112544">
              <a:spcBef>
                <a:spcPts val="149"/>
              </a:spcBef>
            </a:pPr>
            <a:r>
              <a:rPr sz="600" spc="-2" dirty="0">
                <a:latin typeface="Courier New"/>
                <a:cs typeface="Courier New"/>
              </a:rPr>
              <a:t>&lt;/body&gt;</a:t>
            </a:r>
            <a:endParaRPr sz="600">
              <a:latin typeface="Courier New"/>
              <a:cs typeface="Courier New"/>
            </a:endParaRPr>
          </a:p>
          <a:p>
            <a:pPr marL="18664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&lt;/html&gt;</a:t>
            </a:r>
            <a:endParaRPr sz="6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80007"/>
            <a:ext cx="16569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cục bộ</a:t>
            </a:r>
            <a:r>
              <a:rPr spc="-18" dirty="0"/>
              <a:t> </a:t>
            </a:r>
            <a:r>
              <a:rPr dirty="0"/>
              <a:t>4-4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1"/>
            <a:ext cx="3404649" cy="178262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28701">
              <a:spcBef>
                <a:spcPts val="551"/>
              </a:spcBef>
            </a:pPr>
            <a:r>
              <a:rPr sz="600" spc="-2" dirty="0">
                <a:latin typeface="Courier New"/>
                <a:cs typeface="Courier New"/>
              </a:rPr>
              <a:t>&lt;!DOCTYPE</a:t>
            </a:r>
            <a:r>
              <a:rPr sz="600" spc="-4" dirty="0">
                <a:latin typeface="Courier New"/>
                <a:cs typeface="Courier New"/>
              </a:rPr>
              <a:t> html&gt;</a:t>
            </a:r>
            <a:endParaRPr sz="600">
              <a:latin typeface="Courier New"/>
              <a:cs typeface="Courier New"/>
            </a:endParaRPr>
          </a:p>
          <a:p>
            <a:pPr marL="128701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&lt;head&gt;</a:t>
            </a:r>
            <a:endParaRPr sz="600">
              <a:latin typeface="Courier New"/>
              <a:cs typeface="Courier New"/>
            </a:endParaRPr>
          </a:p>
          <a:p>
            <a:pPr marL="222302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&lt;title&gt; </a:t>
            </a:r>
            <a:r>
              <a:rPr sz="600" spc="-4" dirty="0">
                <a:latin typeface="Courier New"/>
                <a:cs typeface="Courier New"/>
              </a:rPr>
              <a:t>Local </a:t>
            </a:r>
            <a:r>
              <a:rPr sz="600" spc="-2" dirty="0">
                <a:latin typeface="Courier New"/>
                <a:cs typeface="Courier New"/>
              </a:rPr>
              <a:t>Storage </a:t>
            </a:r>
            <a:r>
              <a:rPr sz="600" spc="-4" dirty="0">
                <a:latin typeface="Courier New"/>
                <a:cs typeface="Courier New"/>
              </a:rPr>
              <a:t>&lt;/title&gt;</a:t>
            </a:r>
            <a:endParaRPr sz="600">
              <a:latin typeface="Courier New"/>
              <a:cs typeface="Courier New"/>
            </a:endParaRPr>
          </a:p>
          <a:p>
            <a:pPr marL="222302">
              <a:spcBef>
                <a:spcPts val="149"/>
              </a:spcBef>
            </a:pPr>
            <a:r>
              <a:rPr sz="600" spc="-2" dirty="0">
                <a:latin typeface="Courier New"/>
                <a:cs typeface="Courier New"/>
              </a:rPr>
              <a:t>&lt;script&gt;</a:t>
            </a:r>
            <a:endParaRPr sz="600">
              <a:latin typeface="Courier New"/>
              <a:cs typeface="Courier New"/>
            </a:endParaRPr>
          </a:p>
          <a:p>
            <a:pPr marL="315625">
              <a:spcBef>
                <a:spcPts val="147"/>
              </a:spcBef>
            </a:pPr>
            <a:r>
              <a:rPr sz="600" spc="-4" dirty="0">
                <a:latin typeface="Courier New"/>
                <a:cs typeface="Courier New"/>
              </a:rPr>
              <a:t>function </a:t>
            </a:r>
            <a:r>
              <a:rPr sz="600" spc="-2" dirty="0">
                <a:latin typeface="Courier New"/>
                <a:cs typeface="Courier New"/>
              </a:rPr>
              <a:t>print()</a:t>
            </a:r>
            <a:r>
              <a:rPr sz="600" spc="-9" dirty="0">
                <a:latin typeface="Courier New"/>
                <a:cs typeface="Courier New"/>
              </a:rPr>
              <a:t> </a:t>
            </a:r>
            <a:r>
              <a:rPr sz="600" dirty="0">
                <a:latin typeface="Courier New"/>
                <a:cs typeface="Courier New"/>
              </a:rPr>
              <a:t>{</a:t>
            </a:r>
            <a:endParaRPr sz="600">
              <a:latin typeface="Courier New"/>
              <a:cs typeface="Courier New"/>
            </a:endParaRPr>
          </a:p>
          <a:p>
            <a:pPr marL="409505" marR="2229">
              <a:lnSpc>
                <a:spcPct val="120000"/>
              </a:lnSpc>
            </a:pPr>
            <a:r>
              <a:rPr sz="600" spc="-2" dirty="0">
                <a:latin typeface="Courier New"/>
                <a:cs typeface="Courier New"/>
              </a:rPr>
              <a:t>var username </a:t>
            </a:r>
            <a:r>
              <a:rPr sz="600" dirty="0">
                <a:latin typeface="Courier New"/>
                <a:cs typeface="Courier New"/>
              </a:rPr>
              <a:t>= </a:t>
            </a:r>
            <a:r>
              <a:rPr sz="600" spc="-4" dirty="0">
                <a:latin typeface="Courier New"/>
                <a:cs typeface="Courier New"/>
              </a:rPr>
              <a:t>localStorage.getItem(‘username’);  document.getElementById(‘lblMsg’).innerHTML </a:t>
            </a:r>
            <a:r>
              <a:rPr sz="600" dirty="0">
                <a:latin typeface="Courier New"/>
                <a:cs typeface="Courier New"/>
              </a:rPr>
              <a:t>= </a:t>
            </a:r>
            <a:r>
              <a:rPr sz="600" spc="-2" dirty="0">
                <a:latin typeface="Courier New"/>
                <a:cs typeface="Courier New"/>
              </a:rPr>
              <a:t>‘Username: is</a:t>
            </a:r>
            <a:r>
              <a:rPr sz="600" spc="46" dirty="0">
                <a:latin typeface="Courier New"/>
                <a:cs typeface="Courier New"/>
              </a:rPr>
              <a:t> </a:t>
            </a:r>
            <a:r>
              <a:rPr sz="600" spc="-4" dirty="0">
                <a:latin typeface="Courier New"/>
                <a:cs typeface="Courier New"/>
              </a:rPr>
              <a:t>&lt;b&gt;’+</a:t>
            </a:r>
            <a:endParaRPr sz="600">
              <a:latin typeface="Courier New"/>
              <a:cs typeface="Courier New"/>
            </a:endParaRPr>
          </a:p>
          <a:p>
            <a:pPr marL="128701">
              <a:spcBef>
                <a:spcPts val="149"/>
              </a:spcBef>
            </a:pPr>
            <a:r>
              <a:rPr sz="600" spc="-2" dirty="0">
                <a:latin typeface="Courier New"/>
                <a:cs typeface="Courier New"/>
              </a:rPr>
              <a:t>username+’&lt;/b&gt;’;</a:t>
            </a:r>
            <a:endParaRPr sz="600">
              <a:latin typeface="Courier New"/>
              <a:cs typeface="Courier New"/>
            </a:endParaRPr>
          </a:p>
          <a:p>
            <a:pPr marL="315625">
              <a:spcBef>
                <a:spcPts val="147"/>
              </a:spcBef>
            </a:pPr>
            <a:r>
              <a:rPr sz="600" dirty="0">
                <a:latin typeface="Courier New"/>
                <a:cs typeface="Courier New"/>
              </a:rPr>
              <a:t>}</a:t>
            </a:r>
            <a:endParaRPr sz="600">
              <a:latin typeface="Courier New"/>
              <a:cs typeface="Courier New"/>
            </a:endParaRPr>
          </a:p>
          <a:p>
            <a:pPr marL="222302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&lt;/script&gt;</a:t>
            </a:r>
            <a:endParaRPr sz="600">
              <a:latin typeface="Courier New"/>
              <a:cs typeface="Courier New"/>
            </a:endParaRPr>
          </a:p>
          <a:p>
            <a:pPr marL="128701">
              <a:spcBef>
                <a:spcPts val="149"/>
              </a:spcBef>
            </a:pPr>
            <a:r>
              <a:rPr sz="600" spc="-2" dirty="0">
                <a:latin typeface="Courier New"/>
                <a:cs typeface="Courier New"/>
              </a:rPr>
              <a:t>&lt;/head&gt;</a:t>
            </a:r>
            <a:endParaRPr sz="600">
              <a:latin typeface="Courier New"/>
              <a:cs typeface="Courier New"/>
            </a:endParaRPr>
          </a:p>
          <a:p>
            <a:pPr marL="128701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&lt;body</a:t>
            </a:r>
            <a:r>
              <a:rPr sz="600" spc="-4" dirty="0">
                <a:latin typeface="Courier New"/>
                <a:cs typeface="Courier New"/>
              </a:rPr>
              <a:t> onload=”print()”&gt;</a:t>
            </a:r>
            <a:endParaRPr sz="600">
              <a:latin typeface="Courier New"/>
              <a:cs typeface="Courier New"/>
            </a:endParaRPr>
          </a:p>
          <a:p>
            <a:pPr marL="222302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&lt;label </a:t>
            </a:r>
            <a:r>
              <a:rPr sz="600" spc="-4" dirty="0">
                <a:latin typeface="Courier New"/>
                <a:cs typeface="Courier New"/>
              </a:rPr>
              <a:t>id=”lblMsg”&gt;&lt;/label&gt;&lt;br&gt;</a:t>
            </a:r>
            <a:endParaRPr sz="600">
              <a:latin typeface="Courier New"/>
              <a:cs typeface="Courier New"/>
            </a:endParaRPr>
          </a:p>
          <a:p>
            <a:pPr marL="128701">
              <a:spcBef>
                <a:spcPts val="147"/>
              </a:spcBef>
            </a:pPr>
            <a:r>
              <a:rPr sz="600" spc="-2" dirty="0">
                <a:latin typeface="Courier New"/>
                <a:cs typeface="Courier New"/>
              </a:rPr>
              <a:t>&lt;/body&gt;</a:t>
            </a:r>
            <a:endParaRPr sz="600">
              <a:latin typeface="Courier New"/>
              <a:cs typeface="Courier New"/>
            </a:endParaRPr>
          </a:p>
          <a:p>
            <a:pPr marL="128701">
              <a:spcBef>
                <a:spcPts val="149"/>
              </a:spcBef>
            </a:pPr>
            <a:r>
              <a:rPr sz="600" spc="-2" dirty="0">
                <a:latin typeface="Courier New"/>
                <a:cs typeface="Courier New"/>
              </a:rPr>
              <a:t>&lt;/html&gt;</a:t>
            </a:r>
            <a:endParaRPr sz="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54672" y="1908687"/>
            <a:ext cx="1633999" cy="416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6328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Lập </a:t>
            </a:r>
            <a:r>
              <a:rPr spc="-2" dirty="0"/>
              <a:t>chỉ mục </a:t>
            </a:r>
            <a:r>
              <a:rPr spc="-7" dirty="0"/>
              <a:t>Database </a:t>
            </a:r>
            <a:r>
              <a:rPr spc="-2" dirty="0"/>
              <a:t>API</a:t>
            </a:r>
            <a:r>
              <a:rPr spc="-18" dirty="0"/>
              <a:t> </a:t>
            </a:r>
            <a:r>
              <a:rPr spc="-2" dirty="0"/>
              <a:t>1-3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568610"/>
            <a:ext cx="3683556" cy="306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373" y="886922"/>
            <a:ext cx="3683556" cy="306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920" y="634642"/>
            <a:ext cx="3498086" cy="45446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là một tập hợp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tổ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spcBef>
                <a:spcPts val="509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quan hệ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dưới dạng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bảng.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373" y="1214758"/>
            <a:ext cx="3683556" cy="306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373" y="1554836"/>
            <a:ext cx="3683556" cy="3060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373" y="1881310"/>
            <a:ext cx="3723824" cy="3509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4920" y="1280903"/>
            <a:ext cx="3554830" cy="86748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Một bảng bao </a:t>
            </a:r>
            <a:r>
              <a:rPr spc="-4" dirty="0">
                <a:latin typeface="Arial"/>
                <a:cs typeface="Arial"/>
              </a:rPr>
              <a:t>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hàng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cột được 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2" dirty="0">
                <a:latin typeface="Arial"/>
                <a:cs typeface="Arial"/>
              </a:rPr>
              <a:t>dữ</a:t>
            </a:r>
            <a:r>
              <a:rPr spc="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spcBef>
                <a:spcPts val="676"/>
              </a:spcBef>
            </a:pPr>
            <a:r>
              <a:rPr dirty="0">
                <a:latin typeface="Arial"/>
                <a:cs typeface="Arial"/>
              </a:rPr>
              <a:t>Sự </a:t>
            </a:r>
            <a:r>
              <a:rPr spc="-4" dirty="0">
                <a:latin typeface="Arial"/>
                <a:cs typeface="Arial"/>
              </a:rPr>
              <a:t>hiện </a:t>
            </a:r>
            <a:r>
              <a:rPr spc="-2" dirty="0">
                <a:latin typeface="Arial"/>
                <a:cs typeface="Arial"/>
              </a:rPr>
              <a:t>diện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dữ liệu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một bảng </a:t>
            </a:r>
            <a:r>
              <a:rPr dirty="0">
                <a:latin typeface="Arial"/>
                <a:cs typeface="Arial"/>
              </a:rPr>
              <a:t>ở </a:t>
            </a:r>
            <a:r>
              <a:rPr spc="-4" dirty="0">
                <a:latin typeface="Arial"/>
                <a:cs typeface="Arial"/>
              </a:rPr>
              <a:t>dạng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bản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ghi.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dirty="0">
                <a:latin typeface="Arial"/>
                <a:cs typeface="Arial"/>
              </a:rPr>
              <a:t>HTML5 </a:t>
            </a:r>
            <a:r>
              <a:rPr spc="-2" dirty="0">
                <a:latin typeface="Arial"/>
                <a:cs typeface="Arial"/>
              </a:rPr>
              <a:t>đã giới thiệu một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Storage </a:t>
            </a:r>
            <a:r>
              <a:rPr dirty="0">
                <a:latin typeface="Arial"/>
                <a:cs typeface="Arial"/>
              </a:rPr>
              <a:t>API </a:t>
            </a:r>
            <a:r>
              <a:rPr spc="-2" dirty="0">
                <a:latin typeface="Arial"/>
                <a:cs typeface="Arial"/>
              </a:rPr>
              <a:t>mới mà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lưu </a:t>
            </a:r>
            <a:r>
              <a:rPr spc="-4" dirty="0">
                <a:latin typeface="Arial"/>
                <a:cs typeface="Arial"/>
              </a:rPr>
              <a:t>trữWeb </a:t>
            </a:r>
            <a:r>
              <a:rPr spc="-2" dirty="0">
                <a:latin typeface="Arial"/>
                <a:cs typeface="Arial"/>
              </a:rPr>
              <a:t>databases  </a:t>
            </a:r>
            <a:r>
              <a:rPr dirty="0">
                <a:latin typeface="Arial"/>
                <a:cs typeface="Arial"/>
              </a:rPr>
              <a:t>cục </a:t>
            </a:r>
            <a:r>
              <a:rPr spc="-2" dirty="0">
                <a:latin typeface="Arial"/>
                <a:cs typeface="Arial"/>
              </a:rPr>
              <a:t>bộ dưới máy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4" dirty="0">
                <a:latin typeface="Arial"/>
                <a:cs typeface="Arial"/>
              </a:rPr>
              <a:t>người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4373" y="2234991"/>
            <a:ext cx="3683556" cy="3060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4920" y="2301306"/>
            <a:ext cx="3498086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databases không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giống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quan hệ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về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chức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năng.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Mục</a:t>
            </a:r>
            <a:r>
              <a:rPr spc="-31" dirty="0"/>
              <a:t> </a:t>
            </a:r>
            <a:r>
              <a:rPr spc="-2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372204"/>
            <a:ext cx="3316631" cy="1700672"/>
          </a:xfrm>
          <a:prstGeom prst="rect">
            <a:avLst/>
          </a:prstGeom>
        </p:spPr>
        <p:txBody>
          <a:bodyPr vert="horz" wrap="square" lIns="0" tIns="15322" rIns="0" bIns="0" rtlCol="0">
            <a:spAutoFit/>
          </a:bodyPr>
          <a:lstStyle/>
          <a:p>
            <a:pPr marL="125916" indent="-120344">
              <a:spcBef>
                <a:spcPts val="12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4" dirty="0">
                <a:latin typeface="Calibri"/>
                <a:cs typeface="Calibri"/>
              </a:rPr>
              <a:t>lưu trữ </a:t>
            </a:r>
            <a:r>
              <a:rPr sz="900" spc="2" dirty="0">
                <a:latin typeface="Calibri"/>
                <a:cs typeface="Calibri"/>
              </a:rPr>
              <a:t>web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2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4" dirty="0">
                <a:latin typeface="Calibri"/>
                <a:cs typeface="Calibri"/>
              </a:rPr>
              <a:t>lưu trữ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session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</a:t>
            </a:r>
            <a:r>
              <a:rPr sz="900" spc="4" dirty="0">
                <a:latin typeface="Calibri"/>
                <a:cs typeface="Calibri"/>
              </a:rPr>
              <a:t>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4" dirty="0">
                <a:latin typeface="Calibri"/>
                <a:cs typeface="Calibri"/>
              </a:rPr>
              <a:t>lưu trữ cục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bộ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2" dirty="0">
                <a:latin typeface="Calibri"/>
                <a:cs typeface="Calibri"/>
              </a:rPr>
              <a:t>việc </a:t>
            </a:r>
            <a:r>
              <a:rPr sz="900" spc="4" dirty="0">
                <a:latin typeface="Calibri"/>
                <a:cs typeface="Calibri"/>
              </a:rPr>
              <a:t>đánh </a:t>
            </a:r>
            <a:r>
              <a:rPr sz="900" spc="2" dirty="0">
                <a:latin typeface="Calibri"/>
                <a:cs typeface="Calibri"/>
              </a:rPr>
              <a:t>chỉ </a:t>
            </a:r>
            <a:r>
              <a:rPr sz="900" spc="7" dirty="0">
                <a:latin typeface="Calibri"/>
                <a:cs typeface="Calibri"/>
              </a:rPr>
              <a:t>mục </a:t>
            </a:r>
            <a:r>
              <a:rPr sz="900" spc="4" dirty="0">
                <a:latin typeface="Calibri"/>
                <a:cs typeface="Calibri"/>
              </a:rPr>
              <a:t>DB</a:t>
            </a:r>
            <a:r>
              <a:rPr sz="900" spc="-13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API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Mô </a:t>
            </a:r>
            <a:r>
              <a:rPr sz="900" dirty="0">
                <a:latin typeface="Calibri"/>
                <a:cs typeface="Calibri"/>
              </a:rPr>
              <a:t>tả về </a:t>
            </a:r>
            <a:r>
              <a:rPr sz="900" spc="4" dirty="0">
                <a:latin typeface="Calibri"/>
                <a:cs typeface="Calibri"/>
              </a:rPr>
              <a:t>ứng dụng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gốc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</a:t>
            </a:r>
            <a:r>
              <a:rPr sz="900" spc="4" dirty="0">
                <a:latin typeface="Calibri"/>
                <a:cs typeface="Calibri"/>
              </a:rPr>
              <a:t>thích sự khác nhau giữa </a:t>
            </a: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spc="7" dirty="0">
                <a:latin typeface="Calibri"/>
                <a:cs typeface="Calibri"/>
              </a:rPr>
              <a:t>ứng </a:t>
            </a:r>
            <a:r>
              <a:rPr sz="900" spc="4" dirty="0">
                <a:latin typeface="Calibri"/>
                <a:cs typeface="Calibri"/>
              </a:rPr>
              <a:t>dụng </a:t>
            </a:r>
            <a:r>
              <a:rPr sz="900" spc="2" dirty="0">
                <a:latin typeface="Calibri"/>
                <a:cs typeface="Calibri"/>
              </a:rPr>
              <a:t>gốc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7" dirty="0">
                <a:latin typeface="Calibri"/>
                <a:cs typeface="Calibri"/>
              </a:rPr>
              <a:t>ứng </a:t>
            </a:r>
            <a:r>
              <a:rPr sz="900" spc="4" dirty="0">
                <a:latin typeface="Calibri"/>
                <a:cs typeface="Calibri"/>
              </a:rPr>
              <a:t>dụng</a:t>
            </a:r>
            <a:r>
              <a:rPr sz="900" spc="-35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Mô </a:t>
            </a:r>
            <a:r>
              <a:rPr sz="900" dirty="0">
                <a:latin typeface="Calibri"/>
                <a:cs typeface="Calibri"/>
              </a:rPr>
              <a:t>tả về </a:t>
            </a:r>
            <a:r>
              <a:rPr sz="900" spc="7" dirty="0">
                <a:latin typeface="Calibri"/>
                <a:cs typeface="Calibri"/>
              </a:rPr>
              <a:t>ưu </a:t>
            </a:r>
            <a:r>
              <a:rPr sz="900" spc="4" dirty="0">
                <a:latin typeface="Calibri"/>
                <a:cs typeface="Calibri"/>
              </a:rPr>
              <a:t>thế của ứng dụng </a:t>
            </a:r>
            <a:r>
              <a:rPr sz="900" spc="2" dirty="0">
                <a:latin typeface="Calibri"/>
                <a:cs typeface="Calibri"/>
              </a:rPr>
              <a:t>gốc so </a:t>
            </a:r>
            <a:r>
              <a:rPr sz="900" dirty="0">
                <a:latin typeface="Calibri"/>
                <a:cs typeface="Calibri"/>
              </a:rPr>
              <a:t>với </a:t>
            </a:r>
            <a:r>
              <a:rPr sz="900" spc="4" dirty="0">
                <a:latin typeface="Calibri"/>
                <a:cs typeface="Calibri"/>
              </a:rPr>
              <a:t>ứng dụng</a:t>
            </a:r>
            <a:r>
              <a:rPr sz="900" spc="-20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bước chuyển từ ứng dụng HTML5 </a:t>
            </a:r>
            <a:r>
              <a:rPr sz="900" spc="2" dirty="0">
                <a:latin typeface="Calibri"/>
                <a:cs typeface="Calibri"/>
              </a:rPr>
              <a:t>sang </a:t>
            </a:r>
            <a:r>
              <a:rPr sz="900" spc="4" dirty="0">
                <a:latin typeface="Calibri"/>
                <a:cs typeface="Calibri"/>
              </a:rPr>
              <a:t>ứng dụng</a:t>
            </a:r>
            <a:r>
              <a:rPr sz="900" spc="-42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gốc.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3128" y="78760"/>
            <a:ext cx="26328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Lập </a:t>
            </a:r>
            <a:r>
              <a:rPr spc="-2" dirty="0"/>
              <a:t>chỉ mục </a:t>
            </a:r>
            <a:r>
              <a:rPr spc="-7" dirty="0"/>
              <a:t>Database </a:t>
            </a:r>
            <a:r>
              <a:rPr spc="-2" dirty="0"/>
              <a:t>API</a:t>
            </a:r>
            <a:r>
              <a:rPr spc="-18" dirty="0"/>
              <a:t> </a:t>
            </a:r>
            <a:r>
              <a:rPr spc="-2" dirty="0"/>
              <a:t>2-3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694" y="534602"/>
            <a:ext cx="3682236" cy="678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694" y="1177349"/>
            <a:ext cx="3682236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694" y="1497702"/>
            <a:ext cx="3682236" cy="350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694" y="1816695"/>
            <a:ext cx="3682236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694" y="2132288"/>
            <a:ext cx="3682236" cy="6631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4392" y="612854"/>
            <a:ext cx="3494592" cy="208568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7243">
              <a:spcBef>
                <a:spcPts val="4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Indexed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Database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thuật còn được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gọi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IndexedDB.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243" marR="17550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Nó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một 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thao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tác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phía máy</a:t>
            </a:r>
            <a:r>
              <a:rPr spc="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khách.</a:t>
            </a:r>
            <a:endParaRPr dirty="0">
              <a:latin typeface="Arial"/>
              <a:cs typeface="Arial"/>
            </a:endParaRPr>
          </a:p>
          <a:p>
            <a:pPr marL="7243">
              <a:lnSpc>
                <a:spcPts val="884"/>
              </a:lnSpc>
              <a:spcBef>
                <a:spcPts val="66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chế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chính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mà 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dirty="0" err="1">
                <a:solidFill>
                  <a:srgbClr val="FFFFFF"/>
                </a:solidFill>
                <a:latin typeface="Arial"/>
                <a:cs typeface="Arial"/>
              </a:rPr>
              <a:t>sở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4" dirty="0" err="1" smtClean="0">
                <a:solidFill>
                  <a:srgbClr val="FFFFFF"/>
                </a:solidFill>
                <a:latin typeface="Arial"/>
                <a:cs typeface="Arial"/>
              </a:rPr>
              <a:t>liệu</a:t>
            </a:r>
            <a:r>
              <a:rPr spc="-4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cục bộ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quản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lý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bởi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7243" marR="33708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để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ra một đối tượng lưu </a:t>
            </a:r>
            <a:r>
              <a:rPr dirty="0">
                <a:latin typeface="Arial"/>
                <a:cs typeface="Arial"/>
              </a:rPr>
              <a:t>trữ của </a:t>
            </a:r>
            <a:r>
              <a:rPr spc="-2" dirty="0">
                <a:latin typeface="Arial"/>
                <a:cs typeface="Arial"/>
              </a:rPr>
              <a:t>một loại hình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2" dirty="0">
                <a:latin typeface="Arial"/>
                <a:cs typeface="Arial"/>
              </a:rPr>
              <a:t>thể, trong đó  đối tượng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tiếp </a:t>
            </a:r>
            <a:r>
              <a:rPr spc="-2" dirty="0">
                <a:latin typeface="Arial"/>
                <a:cs typeface="Arial"/>
              </a:rPr>
              <a:t>tục lưu </a:t>
            </a:r>
            <a:r>
              <a:rPr dirty="0">
                <a:latin typeface="Arial"/>
                <a:cs typeface="Arial"/>
              </a:rPr>
              <a:t>trữ sử </a:t>
            </a:r>
            <a:r>
              <a:rPr spc="-4" dirty="0">
                <a:latin typeface="Arial"/>
                <a:cs typeface="Arial"/>
              </a:rPr>
              <a:t>dụng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JavaScript.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7243" marR="18107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IndexedDB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để tạo ra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ứng dụng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với khả </a:t>
            </a:r>
            <a:r>
              <a:rPr spc="-2" dirty="0">
                <a:latin typeface="Arial"/>
                <a:cs typeface="Arial"/>
              </a:rPr>
              <a:t>năng </a:t>
            </a:r>
            <a:r>
              <a:rPr dirty="0">
                <a:latin typeface="Arial"/>
                <a:cs typeface="Arial"/>
              </a:rPr>
              <a:t>truy vấn </a:t>
            </a:r>
            <a:r>
              <a:rPr spc="-4" dirty="0">
                <a:latin typeface="Arial"/>
                <a:cs typeface="Arial"/>
              </a:rPr>
              <a:t>phong  </a:t>
            </a:r>
            <a:r>
              <a:rPr spc="-2" dirty="0">
                <a:latin typeface="Arial"/>
                <a:cs typeface="Arial"/>
              </a:rPr>
              <a:t>phú </a:t>
            </a:r>
            <a:r>
              <a:rPr dirty="0">
                <a:latin typeface="Arial"/>
                <a:cs typeface="Arial"/>
              </a:rPr>
              <a:t>và có </a:t>
            </a:r>
            <a:r>
              <a:rPr spc="-2" dirty="0">
                <a:latin typeface="Arial"/>
                <a:cs typeface="Arial"/>
              </a:rPr>
              <a:t>thể làm việc </a:t>
            </a:r>
            <a:r>
              <a:rPr dirty="0">
                <a:latin typeface="Arial"/>
                <a:cs typeface="Arial"/>
              </a:rPr>
              <a:t>cả </a:t>
            </a:r>
            <a:r>
              <a:rPr spc="-4" dirty="0">
                <a:latin typeface="Arial"/>
                <a:cs typeface="Arial"/>
              </a:rPr>
              <a:t>online </a:t>
            </a:r>
            <a:r>
              <a:rPr dirty="0">
                <a:latin typeface="Arial"/>
                <a:cs typeface="Arial"/>
              </a:rPr>
              <a:t>và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offline.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7243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IndexedDB hỗ trợ hai loại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 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là, đồng bộ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đồng</a:t>
            </a:r>
            <a:r>
              <a:rPr spc="-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bộ.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 marR="2229">
              <a:lnSpc>
                <a:spcPts val="768"/>
              </a:lnSpc>
            </a:pP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đồng bộ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thể được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dụng với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WebWorkers,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khi API không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đồng bộ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có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thể được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ứng dụng</a:t>
            </a:r>
            <a:r>
              <a:rPr sz="7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7014" y="387350"/>
            <a:ext cx="3680916" cy="363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74" y="765742"/>
            <a:ext cx="3707981" cy="383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428" y="442094"/>
            <a:ext cx="3539977" cy="935856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26018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thực hiện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window.indexedDB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 tượng.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686" marR="2229">
              <a:lnSpc>
                <a:spcPts val="820"/>
              </a:lnSpc>
            </a:pP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thực hiện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tiền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mình.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dụ, trình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Chrome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tiền tố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webkit,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khi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Mozilla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hỗ trợ-moz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tiền</a:t>
            </a:r>
            <a:r>
              <a:rPr spc="7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tố.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33994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134273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trình duyệt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API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IndexedDB.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3128" y="78760"/>
            <a:ext cx="263284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Lập </a:t>
            </a:r>
            <a:r>
              <a:rPr spc="-2" dirty="0"/>
              <a:t>chỉ mục </a:t>
            </a:r>
            <a:r>
              <a:rPr spc="-7" dirty="0"/>
              <a:t>Database </a:t>
            </a:r>
            <a:r>
              <a:rPr spc="-2" dirty="0"/>
              <a:t>API</a:t>
            </a:r>
            <a:r>
              <a:rPr spc="-18" dirty="0"/>
              <a:t> </a:t>
            </a:r>
            <a:r>
              <a:rPr spc="-2" dirty="0"/>
              <a:t>3-3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502374"/>
              </p:ext>
            </p:extLst>
          </p:nvPr>
        </p:nvGraphicFramePr>
        <p:xfrm>
          <a:off x="167014" y="1377950"/>
          <a:ext cx="3635310" cy="14111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05885"/>
                <a:gridCol w="605885"/>
                <a:gridCol w="605885"/>
                <a:gridCol w="605885"/>
                <a:gridCol w="605885"/>
                <a:gridCol w="605885"/>
              </a:tblGrid>
              <a:tr h="28141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IE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Firefox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Chrome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Safari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IOS Safari</a:t>
                      </a:r>
                      <a:endParaRPr lang="vi-VN" dirty="0"/>
                    </a:p>
                  </a:txBody>
                  <a:tcPr anchor="ctr"/>
                </a:tc>
              </a:tr>
              <a:tr h="184892"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</a:t>
                      </a:r>
                      <a:endParaRPr lang="vi-VN" dirty="0"/>
                    </a:p>
                  </a:txBody>
                  <a:tcPr anchor="ctr" anchorCtr="1"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en-US" dirty="0" smtClean="0"/>
                        <a:t>7.0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8.0moz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r>
                        <a:rPr lang="en-US" baseline="0" dirty="0" smtClean="0"/>
                        <a:t> – 4.1</a:t>
                      </a:r>
                      <a:endParaRPr lang="vi-VN" dirty="0"/>
                    </a:p>
                  </a:txBody>
                  <a:tcPr anchor="ctr" anchorCtr="1"/>
                </a:tc>
              </a:tr>
              <a:tr h="198120"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9.0moz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16.0webkit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4.2 – 4.3</a:t>
                      </a:r>
                      <a:endParaRPr lang="vi-VN" dirty="0"/>
                    </a:p>
                  </a:txBody>
                  <a:tcPr anchor="ctr" anchorCtr="1"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en-US" dirty="0" smtClean="0"/>
                        <a:t>9.0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10.0moz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17.0webkit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5.1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</a:t>
                      </a:r>
                      <a:endParaRPr lang="vi-VN" dirty="0"/>
                    </a:p>
                  </a:txBody>
                  <a:tcPr anchor="ctr" anchorCtr="1"/>
                </a:tc>
              </a:tr>
              <a:tr h="198120">
                <a:tc>
                  <a:txBody>
                    <a:bodyPr/>
                    <a:lstStyle/>
                    <a:p>
                      <a:r>
                        <a:rPr lang="en-US" dirty="0" smtClean="0"/>
                        <a:t>10.0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11.0moz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18.0webkit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12.0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12.0moz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19.0webkit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vi-VN" dirty="0"/>
                    </a:p>
                  </a:txBody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16596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IndexedDB </a:t>
            </a:r>
            <a:r>
              <a:rPr spc="-2" dirty="0"/>
              <a:t>API</a:t>
            </a:r>
            <a:r>
              <a:rPr spc="-9" dirty="0"/>
              <a:t> </a:t>
            </a:r>
            <a:r>
              <a:rPr spc="-2" dirty="0"/>
              <a:t>1-2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714" y="469900"/>
            <a:ext cx="3679595" cy="45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093" y="869837"/>
            <a:ext cx="3684216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3714" y="1178708"/>
            <a:ext cx="3684216" cy="988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9093" y="2134329"/>
            <a:ext cx="3684216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9093" y="2444750"/>
            <a:ext cx="3680255" cy="4563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0593" y="329471"/>
            <a:ext cx="3575078" cy="249627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37337" indent="-120623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7616" algn="l"/>
              </a:tabLst>
            </a:pPr>
            <a:r>
              <a:rPr dirty="0">
                <a:latin typeface="Calibri"/>
                <a:cs typeface="Calibri"/>
              </a:rPr>
              <a:t>Một số các cấu trúc cơ bản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spc="-2" dirty="0">
                <a:latin typeface="Calibri"/>
                <a:cs typeface="Calibri"/>
              </a:rPr>
              <a:t>IndexedDB </a:t>
            </a:r>
            <a:r>
              <a:rPr dirty="0">
                <a:latin typeface="Calibri"/>
                <a:cs typeface="Calibri"/>
              </a:rPr>
              <a:t>API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10029" marR="6129">
              <a:lnSpc>
                <a:spcPct val="86400"/>
              </a:lnSpc>
              <a:spcBef>
                <a:spcPts val="704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Database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gồm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lưu trữ. 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chứa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nguồn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phiên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trong đó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thời gian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tồn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tại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 marL="5571" marR="206702">
              <a:lnSpc>
                <a:spcPts val="820"/>
              </a:lnSpc>
              <a:spcBef>
                <a:spcPts val="597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Object Store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- Là cơ chế chính để lưu trữ 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một cơ sở 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liệu.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Chúng 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dưới dạng bản</a:t>
            </a:r>
            <a:r>
              <a:rPr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ghi.</a:t>
            </a:r>
            <a:endParaRPr dirty="0">
              <a:latin typeface="Arial"/>
              <a:cs typeface="Arial"/>
            </a:endParaRPr>
          </a:p>
          <a:p>
            <a:pPr marL="5571" marR="157952">
              <a:lnSpc>
                <a:spcPts val="820"/>
              </a:lnSpc>
              <a:spcBef>
                <a:spcPts val="739"/>
              </a:spcBef>
            </a:pPr>
            <a:r>
              <a:rPr b="1" spc="-4" dirty="0">
                <a:solidFill>
                  <a:srgbClr val="FFFFFF"/>
                </a:solidFill>
                <a:latin typeface="Arial"/>
                <a:cs typeface="Arial"/>
              </a:rPr>
              <a:t>Keys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Mỗi bản ghi 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được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định bởi một  khóa duy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nhất.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/>
            <a:r>
              <a:rPr b="1" spc="-9" dirty="0">
                <a:latin typeface="Arial"/>
                <a:cs typeface="Arial"/>
              </a:rPr>
              <a:t>Values </a:t>
            </a:r>
            <a:r>
              <a:rPr dirty="0">
                <a:latin typeface="Arial"/>
                <a:cs typeface="Arial"/>
              </a:rPr>
              <a:t>-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dữ liệu được lưu </a:t>
            </a:r>
            <a:r>
              <a:rPr dirty="0">
                <a:latin typeface="Arial"/>
                <a:cs typeface="Arial"/>
              </a:rPr>
              <a:t>trữ trong </a:t>
            </a:r>
            <a:r>
              <a:rPr spc="-2" dirty="0">
                <a:latin typeface="Arial"/>
                <a:cs typeface="Arial"/>
              </a:rPr>
              <a:t>bản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ghi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b="1" spc="-2" dirty="0">
                <a:latin typeface="Arial"/>
                <a:cs typeface="Arial"/>
              </a:rPr>
              <a:t>Key Path </a:t>
            </a:r>
            <a:r>
              <a:rPr dirty="0">
                <a:latin typeface="Arial"/>
                <a:cs typeface="Arial"/>
              </a:rPr>
              <a:t>- </a:t>
            </a:r>
            <a:r>
              <a:rPr spc="-2" dirty="0">
                <a:latin typeface="Arial"/>
                <a:cs typeface="Arial"/>
              </a:rPr>
              <a:t>Là một chuỗi định </a:t>
            </a:r>
            <a:r>
              <a:rPr spc="-4" dirty="0">
                <a:latin typeface="Arial"/>
                <a:cs typeface="Arial"/>
              </a:rPr>
              <a:t>nghĩa </a:t>
            </a:r>
            <a:r>
              <a:rPr dirty="0">
                <a:latin typeface="Arial"/>
                <a:cs typeface="Arial"/>
              </a:rPr>
              <a:t>chỉ cho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2" dirty="0">
                <a:latin typeface="Arial"/>
                <a:cs typeface="Arial"/>
              </a:rPr>
              <a:t>nên lấy </a:t>
            </a:r>
            <a:r>
              <a:rPr dirty="0">
                <a:latin typeface="Arial"/>
                <a:cs typeface="Arial"/>
              </a:rPr>
              <a:t>khóa từ </a:t>
            </a:r>
            <a:r>
              <a:rPr spc="-2" dirty="0">
                <a:latin typeface="Arial"/>
                <a:cs typeface="Arial"/>
              </a:rPr>
              <a:t>một giá  </a:t>
            </a:r>
            <a:r>
              <a:rPr dirty="0">
                <a:latin typeface="Arial"/>
                <a:cs typeface="Arial"/>
              </a:rPr>
              <a:t>trị. </a:t>
            </a:r>
            <a:r>
              <a:rPr spc="-2" dirty="0">
                <a:latin typeface="Arial"/>
                <a:cs typeface="Arial"/>
              </a:rPr>
              <a:t>Khóa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một giá </a:t>
            </a:r>
            <a:r>
              <a:rPr dirty="0">
                <a:latin typeface="Arial"/>
                <a:cs typeface="Arial"/>
              </a:rPr>
              <a:t>trị có </a:t>
            </a:r>
            <a:r>
              <a:rPr spc="-2" dirty="0">
                <a:latin typeface="Arial"/>
                <a:cs typeface="Arial"/>
              </a:rPr>
              <a:t>thể được lấy trong các đối tượng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2" dirty="0">
                <a:latin typeface="Arial"/>
                <a:cs typeface="Arial"/>
              </a:rPr>
              <a:t>hoặc </a:t>
            </a:r>
            <a:r>
              <a:rPr dirty="0">
                <a:latin typeface="Arial"/>
                <a:cs typeface="Arial"/>
              </a:rPr>
              <a:t>chỉ</a:t>
            </a:r>
            <a:r>
              <a:rPr spc="18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số.</a:t>
            </a:r>
          </a:p>
          <a:p>
            <a:pPr marL="5571">
              <a:lnSpc>
                <a:spcPts val="884"/>
              </a:lnSpc>
              <a:spcBef>
                <a:spcPts val="693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Index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lấy</a:t>
            </a:r>
            <a:r>
              <a:rPr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dựa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khác mà không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key.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9750" marR="35658">
              <a:lnSpc>
                <a:spcPct val="86400"/>
              </a:lnSpc>
            </a:pPr>
            <a:r>
              <a:rPr b="1" spc="-7" dirty="0">
                <a:solidFill>
                  <a:srgbClr val="FFFFFF"/>
                </a:solidFill>
                <a:latin typeface="Arial"/>
                <a:cs typeface="Arial"/>
              </a:rPr>
              <a:t>Transaction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Hơn nữa, nhận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trong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được thực hiện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giao dịch.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giao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dịch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chế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độ, phạm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vi,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 danh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sách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yêu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8760"/>
            <a:ext cx="16596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11" dirty="0"/>
              <a:t>IndexedDB </a:t>
            </a:r>
            <a:r>
              <a:rPr spc="-2" dirty="0"/>
              <a:t>API</a:t>
            </a:r>
            <a:r>
              <a:rPr spc="-11" dirty="0"/>
              <a:t> </a:t>
            </a:r>
            <a:r>
              <a:rPr spc="-2" dirty="0"/>
              <a:t>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8994" y="567250"/>
            <a:ext cx="3678935" cy="456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674" y="987586"/>
            <a:ext cx="3680255" cy="376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1635" y="1376635"/>
            <a:ext cx="3676295" cy="464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8219" y="594229"/>
            <a:ext cx="3570987" cy="1177770"/>
          </a:xfrm>
          <a:prstGeom prst="rect">
            <a:avLst/>
          </a:prstGeom>
        </p:spPr>
        <p:txBody>
          <a:bodyPr vert="horz" wrap="square" lIns="0" tIns="21729" rIns="0" bIns="0" rtlCol="0">
            <a:spAutoFit/>
          </a:bodyPr>
          <a:lstStyle/>
          <a:p>
            <a:pPr marL="7243" marR="50143">
              <a:lnSpc>
                <a:spcPct val="86400"/>
              </a:lnSpc>
              <a:spcBef>
                <a:spcPts val="171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Requests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Hoạt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động,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chẳng hạn như đọc 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được thực hiện 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cầu. Mỗi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tính, chẳng hạn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flag, đối tượng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nguồn,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quả,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lỗi.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Cursor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lấy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ghi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liệu....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9193" marR="2229" algn="just">
              <a:lnSpc>
                <a:spcPct val="86400"/>
              </a:lnSpc>
              <a:spcBef>
                <a:spcPts val="676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Key Range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bản ghi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chỉ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mục được lấy ra 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khóa hoặc dãy khóa. Một loạt khóa chính dùng đển hận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dữ  liệu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miền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giới hạn quy định dựa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các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khóa.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44662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Thực </a:t>
            </a:r>
            <a:r>
              <a:rPr spc="-2" dirty="0"/>
              <a:t>thi </a:t>
            </a:r>
            <a:r>
              <a:rPr spc="-11" dirty="0"/>
              <a:t>IndexedDB </a:t>
            </a:r>
            <a:r>
              <a:rPr spc="-2" dirty="0"/>
              <a:t>API</a:t>
            </a:r>
            <a:r>
              <a:rPr spc="4" dirty="0"/>
              <a:t> </a:t>
            </a:r>
            <a:r>
              <a:rPr spc="-2" dirty="0"/>
              <a:t>1-6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0412" y="602618"/>
            <a:ext cx="3687517" cy="246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1733" y="827069"/>
            <a:ext cx="3686197" cy="10243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1355" y="368962"/>
            <a:ext cx="3501651" cy="1408441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40123" indent="-120623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40402" algn="l"/>
              </a:tabLst>
            </a:pPr>
            <a:r>
              <a:rPr dirty="0">
                <a:latin typeface="Calibri"/>
                <a:cs typeface="Calibri"/>
              </a:rPr>
              <a:t>Các bước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thực hiện các </a:t>
            </a:r>
            <a:r>
              <a:rPr spc="2" dirty="0">
                <a:latin typeface="Calibri"/>
                <a:cs typeface="Calibri"/>
              </a:rPr>
              <a:t>API </a:t>
            </a:r>
            <a:r>
              <a:rPr dirty="0">
                <a:latin typeface="Calibri"/>
                <a:cs typeface="Calibri"/>
              </a:rPr>
              <a:t>IndexedDB trong </a:t>
            </a:r>
            <a:r>
              <a:rPr spc="2" dirty="0">
                <a:latin typeface="Calibri"/>
                <a:cs typeface="Calibri"/>
              </a:rPr>
              <a:t>một 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6129" marR="2214667" indent="-836">
              <a:lnSpc>
                <a:spcPct val="189500"/>
              </a:lnSpc>
              <a:spcBef>
                <a:spcPts val="197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Mở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đối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tượng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</a:t>
            </a:r>
            <a:r>
              <a:rPr spc="-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/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Bắt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đầu 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giao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dịch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>
              <a:spcBef>
                <a:spcPts val="2"/>
              </a:spcBef>
            </a:pP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Thực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hiện 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hoạt động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chẳng hạn 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thêm và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lấy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việc với các kết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quả nhận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44662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Thực </a:t>
            </a:r>
            <a:r>
              <a:rPr spc="-2" dirty="0"/>
              <a:t>thi </a:t>
            </a:r>
            <a:r>
              <a:rPr spc="-11" dirty="0"/>
              <a:t>IndexedDB </a:t>
            </a:r>
            <a:r>
              <a:rPr spc="-2" dirty="0"/>
              <a:t>API</a:t>
            </a:r>
            <a:r>
              <a:rPr spc="4" dirty="0"/>
              <a:t> </a:t>
            </a:r>
            <a:r>
              <a:rPr spc="-2" dirty="0"/>
              <a:t>2-6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402970"/>
            <a:ext cx="3550154" cy="1335601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b="1" spc="2" dirty="0">
                <a:latin typeface="Calibri"/>
                <a:cs typeface="Calibri"/>
              </a:rPr>
              <a:t>Mở</a:t>
            </a:r>
            <a:r>
              <a:rPr b="1" spc="-2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CSDL</a:t>
            </a:r>
            <a:endParaRPr>
              <a:latin typeface="Calibri"/>
              <a:cs typeface="Calibri"/>
            </a:endParaRPr>
          </a:p>
          <a:p>
            <a:pPr marL="125916" marR="2229" indent="2507">
              <a:spcBef>
                <a:spcPts val="1005"/>
              </a:spcBef>
              <a:tabLst>
                <a:tab pos="373847" algn="l"/>
                <a:tab pos="942418" algn="l"/>
                <a:tab pos="1080869" algn="l"/>
                <a:tab pos="2023565" algn="l"/>
                <a:tab pos="2216896" algn="l"/>
                <a:tab pos="3482738" algn="l"/>
              </a:tabLst>
            </a:pPr>
            <a:r>
              <a:rPr sz="700" spc="-2" dirty="0">
                <a:latin typeface="Courier New"/>
                <a:cs typeface="Courier New"/>
              </a:rPr>
              <a:t>var	</a:t>
            </a:r>
            <a:r>
              <a:rPr sz="700" spc="-4" dirty="0">
                <a:latin typeface="Courier New"/>
                <a:cs typeface="Courier New"/>
              </a:rPr>
              <a:t>i</a:t>
            </a:r>
            <a:r>
              <a:rPr sz="700" spc="2" dirty="0">
                <a:latin typeface="Courier New"/>
                <a:cs typeface="Courier New"/>
              </a:rPr>
              <a:t>n</a:t>
            </a:r>
            <a:r>
              <a:rPr sz="700" spc="-4" dirty="0">
                <a:latin typeface="Courier New"/>
                <a:cs typeface="Courier New"/>
              </a:rPr>
              <a:t>d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spc="-4" dirty="0">
                <a:latin typeface="Courier New"/>
                <a:cs typeface="Courier New"/>
              </a:rPr>
              <a:t>x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dirty="0">
                <a:latin typeface="Courier New"/>
                <a:cs typeface="Courier New"/>
              </a:rPr>
              <a:t>dD</a:t>
            </a:r>
            <a:r>
              <a:rPr sz="700" spc="-2" dirty="0">
                <a:latin typeface="Courier New"/>
                <a:cs typeface="Courier New"/>
              </a:rPr>
              <a:t>B</a:t>
            </a:r>
            <a:r>
              <a:rPr sz="700" dirty="0">
                <a:latin typeface="Courier New"/>
                <a:cs typeface="Courier New"/>
              </a:rPr>
              <a:t>	</a:t>
            </a:r>
            <a:r>
              <a:rPr sz="700" spc="-2" dirty="0">
                <a:latin typeface="Courier New"/>
                <a:cs typeface="Courier New"/>
              </a:rPr>
              <a:t>=</a:t>
            </a:r>
            <a:r>
              <a:rPr sz="700" dirty="0">
                <a:latin typeface="Courier New"/>
                <a:cs typeface="Courier New"/>
              </a:rPr>
              <a:t>	</a:t>
            </a:r>
            <a:r>
              <a:rPr sz="700" spc="-4" dirty="0">
                <a:latin typeface="Courier New"/>
                <a:cs typeface="Courier New"/>
              </a:rPr>
              <a:t>w</a:t>
            </a:r>
            <a:r>
              <a:rPr sz="700" spc="2" dirty="0">
                <a:latin typeface="Courier New"/>
                <a:cs typeface="Courier New"/>
              </a:rPr>
              <a:t>i</a:t>
            </a:r>
            <a:r>
              <a:rPr sz="700" spc="-4" dirty="0">
                <a:latin typeface="Courier New"/>
                <a:cs typeface="Courier New"/>
              </a:rPr>
              <a:t>n</a:t>
            </a:r>
            <a:r>
              <a:rPr sz="700" spc="-2" dirty="0">
                <a:latin typeface="Courier New"/>
                <a:cs typeface="Courier New"/>
              </a:rPr>
              <a:t>d</a:t>
            </a:r>
            <a:r>
              <a:rPr sz="700" spc="-4" dirty="0">
                <a:latin typeface="Courier New"/>
                <a:cs typeface="Courier New"/>
              </a:rPr>
              <a:t>o</a:t>
            </a:r>
            <a:r>
              <a:rPr sz="700" dirty="0">
                <a:latin typeface="Courier New"/>
                <a:cs typeface="Courier New"/>
              </a:rPr>
              <a:t>w.</a:t>
            </a:r>
            <a:r>
              <a:rPr sz="700" spc="-4" dirty="0">
                <a:latin typeface="Courier New"/>
                <a:cs typeface="Courier New"/>
              </a:rPr>
              <a:t>i</a:t>
            </a:r>
            <a:r>
              <a:rPr sz="700" spc="-2" dirty="0">
                <a:latin typeface="Courier New"/>
                <a:cs typeface="Courier New"/>
              </a:rPr>
              <a:t>n</a:t>
            </a:r>
            <a:r>
              <a:rPr sz="700" spc="-4" dirty="0">
                <a:latin typeface="Courier New"/>
                <a:cs typeface="Courier New"/>
              </a:rPr>
              <a:t>d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spc="-4" dirty="0">
                <a:latin typeface="Courier New"/>
                <a:cs typeface="Courier New"/>
              </a:rPr>
              <a:t>x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dirty="0">
                <a:latin typeface="Courier New"/>
                <a:cs typeface="Courier New"/>
              </a:rPr>
              <a:t>d</a:t>
            </a:r>
            <a:r>
              <a:rPr sz="700" spc="-4" dirty="0">
                <a:latin typeface="Courier New"/>
                <a:cs typeface="Courier New"/>
              </a:rPr>
              <a:t>D</a:t>
            </a:r>
            <a:r>
              <a:rPr sz="700" spc="-2" dirty="0">
                <a:latin typeface="Courier New"/>
                <a:cs typeface="Courier New"/>
              </a:rPr>
              <a:t>B</a:t>
            </a:r>
            <a:r>
              <a:rPr sz="700" dirty="0">
                <a:latin typeface="Courier New"/>
                <a:cs typeface="Courier New"/>
              </a:rPr>
              <a:t>	|</a:t>
            </a:r>
            <a:r>
              <a:rPr sz="700" spc="-2" dirty="0">
                <a:latin typeface="Courier New"/>
                <a:cs typeface="Courier New"/>
              </a:rPr>
              <a:t>|</a:t>
            </a:r>
            <a:r>
              <a:rPr sz="700" dirty="0">
                <a:latin typeface="Courier New"/>
                <a:cs typeface="Courier New"/>
              </a:rPr>
              <a:t>	</a:t>
            </a:r>
            <a:r>
              <a:rPr sz="700" spc="-2" dirty="0">
                <a:latin typeface="Courier New"/>
                <a:cs typeface="Courier New"/>
              </a:rPr>
              <a:t>windo</a:t>
            </a:r>
            <a:r>
              <a:rPr sz="700" spc="2" dirty="0">
                <a:latin typeface="Courier New"/>
                <a:cs typeface="Courier New"/>
              </a:rPr>
              <a:t>w</a:t>
            </a:r>
            <a:r>
              <a:rPr sz="700" spc="-2" dirty="0">
                <a:latin typeface="Courier New"/>
                <a:cs typeface="Courier New"/>
              </a:rPr>
              <a:t>.</a:t>
            </a:r>
            <a:r>
              <a:rPr sz="700" spc="-4" dirty="0">
                <a:latin typeface="Courier New"/>
                <a:cs typeface="Courier New"/>
              </a:rPr>
              <a:t>w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dirty="0">
                <a:latin typeface="Courier New"/>
                <a:cs typeface="Courier New"/>
              </a:rPr>
              <a:t>bk</a:t>
            </a:r>
            <a:r>
              <a:rPr sz="700" spc="-4" dirty="0">
                <a:latin typeface="Courier New"/>
                <a:cs typeface="Courier New"/>
              </a:rPr>
              <a:t>i</a:t>
            </a:r>
            <a:r>
              <a:rPr sz="700" spc="-2" dirty="0">
                <a:latin typeface="Courier New"/>
                <a:cs typeface="Courier New"/>
              </a:rPr>
              <a:t>t</a:t>
            </a:r>
            <a:r>
              <a:rPr sz="700" spc="-4" dirty="0">
                <a:latin typeface="Courier New"/>
                <a:cs typeface="Courier New"/>
              </a:rPr>
              <a:t>I</a:t>
            </a:r>
            <a:r>
              <a:rPr sz="700" spc="-2" dirty="0">
                <a:latin typeface="Courier New"/>
                <a:cs typeface="Courier New"/>
              </a:rPr>
              <a:t>n</a:t>
            </a:r>
            <a:r>
              <a:rPr sz="700" spc="-4" dirty="0">
                <a:latin typeface="Courier New"/>
                <a:cs typeface="Courier New"/>
              </a:rPr>
              <a:t>d</a:t>
            </a:r>
            <a:r>
              <a:rPr sz="700" spc="-2" dirty="0">
                <a:latin typeface="Courier New"/>
                <a:cs typeface="Courier New"/>
              </a:rPr>
              <a:t>e</a:t>
            </a:r>
            <a:r>
              <a:rPr sz="700" dirty="0">
                <a:latin typeface="Courier New"/>
                <a:cs typeface="Courier New"/>
              </a:rPr>
              <a:t>x</a:t>
            </a:r>
            <a:r>
              <a:rPr sz="700" spc="-4" dirty="0">
                <a:latin typeface="Courier New"/>
                <a:cs typeface="Courier New"/>
              </a:rPr>
              <a:t>e</a:t>
            </a:r>
            <a:r>
              <a:rPr sz="700" spc="-2" dirty="0">
                <a:latin typeface="Courier New"/>
                <a:cs typeface="Courier New"/>
              </a:rPr>
              <a:t>d</a:t>
            </a:r>
            <a:r>
              <a:rPr sz="700" spc="-4" dirty="0">
                <a:latin typeface="Courier New"/>
                <a:cs typeface="Courier New"/>
              </a:rPr>
              <a:t>D</a:t>
            </a:r>
            <a:r>
              <a:rPr sz="700" spc="-2" dirty="0">
                <a:latin typeface="Courier New"/>
                <a:cs typeface="Courier New"/>
              </a:rPr>
              <a:t>B</a:t>
            </a:r>
            <a:r>
              <a:rPr sz="700" dirty="0">
                <a:latin typeface="Courier New"/>
                <a:cs typeface="Courier New"/>
              </a:rPr>
              <a:t>	</a:t>
            </a:r>
            <a:r>
              <a:rPr sz="700" spc="-2" dirty="0">
                <a:latin typeface="Courier New"/>
                <a:cs typeface="Courier New"/>
              </a:rPr>
              <a:t>||  window.mozIndexedDB ||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window.msIndexedDB;</a:t>
            </a:r>
            <a:endParaRPr sz="700">
              <a:latin typeface="Courier New"/>
              <a:cs typeface="Courier New"/>
            </a:endParaRPr>
          </a:p>
          <a:p>
            <a:pPr marL="128701" marR="1051340"/>
            <a:r>
              <a:rPr sz="700" spc="-2" dirty="0">
                <a:latin typeface="Courier New"/>
                <a:cs typeface="Courier New"/>
              </a:rPr>
              <a:t>var request = indexedDB.open(“CompanyDB”, </a:t>
            </a:r>
            <a:r>
              <a:rPr sz="700" dirty="0">
                <a:latin typeface="Courier New"/>
                <a:cs typeface="Courier New"/>
              </a:rPr>
              <a:t>1);  </a:t>
            </a:r>
            <a:r>
              <a:rPr sz="700" spc="-2" dirty="0">
                <a:latin typeface="Courier New"/>
                <a:cs typeface="Courier New"/>
              </a:rPr>
              <a:t>request.onsuccess = function (event)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128701"/>
            <a:r>
              <a:rPr sz="700" spc="-2" dirty="0">
                <a:latin typeface="Courier New"/>
                <a:cs typeface="Courier New"/>
              </a:rPr>
              <a:t>. .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  <a:p>
            <a:pPr marL="128701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  <a:p>
            <a:pPr marL="128701" marR="354625"/>
            <a:r>
              <a:rPr sz="700" spc="-2" dirty="0">
                <a:latin typeface="Courier New"/>
                <a:cs typeface="Courier New"/>
              </a:rPr>
              <a:t>request.onerror = function (event) {  console.log(“IndexedDB error: “ +</a:t>
            </a:r>
            <a:r>
              <a:rPr sz="700" spc="5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event.target.errorCode);</a:t>
            </a:r>
            <a:endParaRPr sz="700">
              <a:latin typeface="Courier New"/>
              <a:cs typeface="Courier New"/>
            </a:endParaRPr>
          </a:p>
          <a:p>
            <a:pPr marL="128701"/>
            <a:r>
              <a:rPr sz="700" spc="-2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44662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Thực </a:t>
            </a:r>
            <a:r>
              <a:rPr spc="-2" dirty="0"/>
              <a:t>thi </a:t>
            </a:r>
            <a:r>
              <a:rPr spc="-11" dirty="0"/>
              <a:t>IndexedDB </a:t>
            </a:r>
            <a:r>
              <a:rPr spc="-2" dirty="0"/>
              <a:t>API</a:t>
            </a:r>
            <a:r>
              <a:rPr spc="4" dirty="0"/>
              <a:t> </a:t>
            </a:r>
            <a:r>
              <a:rPr spc="-2" dirty="0"/>
              <a:t>3-6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1101229"/>
            <a:ext cx="2301947" cy="79671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128701" marR="2229">
              <a:spcBef>
                <a:spcPts val="1011"/>
              </a:spcBef>
            </a:pPr>
            <a:r>
              <a:rPr sz="700" spc="-2" dirty="0">
                <a:latin typeface="Courier New"/>
                <a:cs typeface="Courier New"/>
              </a:rPr>
              <a:t>var setVrequest = db.setVersion(“1.99”);  setVrequest.onsuccess = function(event)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128701"/>
            <a:r>
              <a:rPr sz="700" spc="-2" dirty="0">
                <a:latin typeface="Courier New"/>
                <a:cs typeface="Courier New"/>
              </a:rPr>
              <a:t>. .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.</a:t>
            </a:r>
            <a:endParaRPr sz="700">
              <a:latin typeface="Courier New"/>
              <a:cs typeface="Courier New"/>
            </a:endParaRPr>
          </a:p>
          <a:p>
            <a:pPr marL="128701"/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014" y="636625"/>
            <a:ext cx="3696759" cy="363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7427" y="452190"/>
            <a:ext cx="3626345" cy="46328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33994" indent="-120623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4273" algn="l"/>
              </a:tabLst>
            </a:pPr>
            <a:r>
              <a:rPr b="1" spc="2" dirty="0">
                <a:latin typeface="Calibri"/>
                <a:cs typeface="Calibri"/>
              </a:rPr>
              <a:t>Cập </a:t>
            </a:r>
            <a:r>
              <a:rPr b="1" dirty="0">
                <a:latin typeface="Calibri"/>
                <a:cs typeface="Calibri"/>
              </a:rPr>
              <a:t>nhật </a:t>
            </a:r>
            <a:r>
              <a:rPr b="1" spc="2" dirty="0">
                <a:latin typeface="Calibri"/>
                <a:cs typeface="Calibri"/>
              </a:rPr>
              <a:t>phiên bản</a:t>
            </a:r>
            <a:r>
              <a:rPr b="1" spc="-127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CSDL</a:t>
            </a:r>
            <a:endParaRPr dirty="0">
              <a:latin typeface="Calibri"/>
              <a:cs typeface="Calibri"/>
            </a:endParaRPr>
          </a:p>
          <a:p>
            <a:pPr marL="5571">
              <a:lnSpc>
                <a:spcPts val="884"/>
              </a:lnSpc>
              <a:spcBef>
                <a:spcPts val="75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Sau khi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 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mở ra, 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được cấu trúc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bằng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cách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pc="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cấp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giúp để thiết lập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6947" y="1594341"/>
            <a:ext cx="2868564" cy="140572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var employeeData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[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{ name: “John Smith”, email: </a:t>
            </a:r>
            <a:r>
              <a:rPr sz="700" spc="-2" dirty="0">
                <a:latin typeface="Courier New"/>
                <a:cs typeface="Courier New"/>
                <a:hlinkClick r:id="rId2"/>
              </a:rPr>
              <a:t>“john@compan</a:t>
            </a:r>
            <a:r>
              <a:rPr sz="700" spc="-2" dirty="0">
                <a:latin typeface="Courier New"/>
                <a:cs typeface="Courier New"/>
              </a:rPr>
              <a:t>y</a:t>
            </a:r>
            <a:r>
              <a:rPr sz="700" spc="-2" dirty="0">
                <a:latin typeface="Courier New"/>
                <a:cs typeface="Courier New"/>
                <a:hlinkClick r:id="rId2"/>
              </a:rPr>
              <a:t>.com”</a:t>
            </a:r>
            <a:r>
              <a:rPr sz="700" spc="33" dirty="0">
                <a:latin typeface="Courier New"/>
                <a:cs typeface="Courier New"/>
                <a:hlinkClick r:id="rId2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},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{ name: “Jill Patrick”, email: </a:t>
            </a:r>
            <a:r>
              <a:rPr sz="700" spc="-2" dirty="0">
                <a:latin typeface="Courier New"/>
                <a:cs typeface="Courier New"/>
                <a:hlinkClick r:id="rId3"/>
              </a:rPr>
              <a:t>“jil</a:t>
            </a:r>
            <a:r>
              <a:rPr sz="700" spc="-2" dirty="0">
                <a:latin typeface="Courier New"/>
                <a:cs typeface="Courier New"/>
              </a:rPr>
              <a:t>l</a:t>
            </a:r>
            <a:r>
              <a:rPr sz="700" spc="-2" dirty="0">
                <a:latin typeface="Courier New"/>
                <a:cs typeface="Courier New"/>
                <a:hlinkClick r:id="rId3"/>
              </a:rPr>
              <a:t>@company.com</a:t>
            </a:r>
            <a:r>
              <a:rPr sz="700" spc="-2" dirty="0">
                <a:latin typeface="Courier New"/>
                <a:cs typeface="Courier New"/>
              </a:rPr>
              <a:t>”</a:t>
            </a:r>
            <a:r>
              <a:rPr sz="700" spc="3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},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{ name: “Rock Ethan”, email: </a:t>
            </a:r>
            <a:r>
              <a:rPr sz="700" spc="-2" dirty="0">
                <a:latin typeface="Courier New"/>
                <a:cs typeface="Courier New"/>
                <a:hlinkClick r:id="rId4"/>
              </a:rPr>
              <a:t>“rock@</a:t>
            </a:r>
            <a:r>
              <a:rPr sz="700" spc="-2" dirty="0">
                <a:latin typeface="Courier New"/>
                <a:cs typeface="Courier New"/>
              </a:rPr>
              <a:t>c</a:t>
            </a:r>
            <a:r>
              <a:rPr sz="700" spc="-2" dirty="0">
                <a:latin typeface="Courier New"/>
                <a:cs typeface="Courier New"/>
                <a:hlinkClick r:id="rId4"/>
              </a:rPr>
              <a:t>ompany.com”</a:t>
            </a:r>
            <a:r>
              <a:rPr sz="700" spc="33" dirty="0">
                <a:latin typeface="Courier New"/>
                <a:cs typeface="Courier New"/>
                <a:hlinkClick r:id="rId4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},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{ name: “Daniel Andrew”, email: </a:t>
            </a:r>
            <a:r>
              <a:rPr sz="700" spc="-2" dirty="0">
                <a:latin typeface="Courier New"/>
                <a:cs typeface="Courier New"/>
                <a:hlinkClick r:id="rId5"/>
              </a:rPr>
              <a:t>“daniel@co</a:t>
            </a:r>
            <a:r>
              <a:rPr sz="700" spc="-2" dirty="0">
                <a:latin typeface="Courier New"/>
                <a:cs typeface="Courier New"/>
              </a:rPr>
              <a:t>m</a:t>
            </a:r>
            <a:r>
              <a:rPr sz="700" spc="-2" dirty="0">
                <a:latin typeface="Courier New"/>
                <a:cs typeface="Courier New"/>
                <a:hlinkClick r:id="rId5"/>
              </a:rPr>
              <a:t>pany.com”</a:t>
            </a:r>
            <a:r>
              <a:rPr sz="700" spc="44" dirty="0">
                <a:latin typeface="Courier New"/>
                <a:cs typeface="Courier New"/>
                <a:hlinkClick r:id="rId5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];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var objectStore = db.createObjectStore(“employee”,</a:t>
            </a:r>
            <a:r>
              <a:rPr sz="700" spc="2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keyPath: “id”, autoIncrement: true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dirty="0">
                <a:latin typeface="Courier New"/>
                <a:cs typeface="Courier New"/>
              </a:rPr>
              <a:t>});</a:t>
            </a:r>
          </a:p>
          <a:p>
            <a:pPr marL="112544" marR="1020418" indent="-106973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for (i in employeeData) {  objectStore.put(employeeData[i]);  alert(“Record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added”);</a:t>
            </a:r>
            <a:endParaRPr sz="700" dirty="0">
              <a:latin typeface="Courier New"/>
              <a:cs typeface="Courier New"/>
            </a:endParaRPr>
          </a:p>
          <a:p>
            <a:pPr marL="5571"/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44662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Thực </a:t>
            </a:r>
            <a:r>
              <a:rPr spc="-2" dirty="0"/>
              <a:t>thi </a:t>
            </a:r>
            <a:r>
              <a:rPr spc="-11" dirty="0"/>
              <a:t>IndexedDB </a:t>
            </a:r>
            <a:r>
              <a:rPr spc="-2" dirty="0"/>
              <a:t>API</a:t>
            </a:r>
            <a:r>
              <a:rPr spc="4" dirty="0"/>
              <a:t> </a:t>
            </a:r>
            <a:r>
              <a:rPr spc="-2" dirty="0"/>
              <a:t>4-6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694" y="636625"/>
            <a:ext cx="3682236" cy="3516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276" y="1016152"/>
            <a:ext cx="3673654" cy="5101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6240" y="452189"/>
            <a:ext cx="3437931" cy="94290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35109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5387" algn="l"/>
              </a:tabLst>
            </a:pPr>
            <a:r>
              <a:rPr b="1" spc="-18" dirty="0">
                <a:latin typeface="Calibri"/>
                <a:cs typeface="Calibri"/>
              </a:rPr>
              <a:t>Tạo </a:t>
            </a:r>
            <a:r>
              <a:rPr b="1" dirty="0">
                <a:latin typeface="Calibri"/>
                <a:cs typeface="Calibri"/>
              </a:rPr>
              <a:t>đối </a:t>
            </a:r>
            <a:r>
              <a:rPr b="1" spc="2" dirty="0">
                <a:latin typeface="Calibri"/>
                <a:cs typeface="Calibri"/>
              </a:rPr>
              <a:t>tượng lưu</a:t>
            </a:r>
            <a:r>
              <a:rPr b="1" spc="-68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trữ</a:t>
            </a:r>
            <a:endParaRPr dirty="0">
              <a:latin typeface="Calibri"/>
              <a:cs typeface="Calibri"/>
            </a:endParaRPr>
          </a:p>
          <a:p>
            <a:pPr marL="5571" marR="2229">
              <a:lnSpc>
                <a:spcPts val="820"/>
              </a:lnSpc>
              <a:spcBef>
                <a:spcPts val="79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Cấu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trúc của 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điều kiện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việc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 tượng lưu</a:t>
            </a:r>
            <a:r>
              <a:rPr spc="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13929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bằng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cách 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phương</a:t>
            </a:r>
            <a:r>
              <a:rPr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thức</a:t>
            </a:r>
            <a:endParaRPr dirty="0">
              <a:latin typeface="Arial"/>
              <a:cs typeface="Arial"/>
            </a:endParaRPr>
          </a:p>
          <a:p>
            <a:pPr marL="13929">
              <a:lnSpc>
                <a:spcPts val="818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createObjectStore () mà chấp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nhận hai đối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số 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 err="1" smtClean="0">
                <a:solidFill>
                  <a:srgbClr val="FFFFFF"/>
                </a:solidFill>
                <a:latin typeface="Arial"/>
                <a:cs typeface="Arial"/>
              </a:rPr>
              <a:t>đối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tham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số.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44662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Thực </a:t>
            </a:r>
            <a:r>
              <a:rPr spc="-2" dirty="0"/>
              <a:t>thi </a:t>
            </a:r>
            <a:r>
              <a:rPr spc="-11" dirty="0"/>
              <a:t>IndexedDB </a:t>
            </a:r>
            <a:r>
              <a:rPr spc="-2" dirty="0"/>
              <a:t>API</a:t>
            </a:r>
            <a:r>
              <a:rPr spc="4" dirty="0"/>
              <a:t> </a:t>
            </a:r>
            <a:r>
              <a:rPr spc="-2" dirty="0"/>
              <a:t>5-6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6" y="1531087"/>
            <a:ext cx="2709306" cy="119028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2507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var trans = db.transaction([“employee”],  IDBTransaction.READ_WRITE).objectStore(“employee”);  var request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trans.get(2);</a:t>
            </a:r>
            <a:endParaRPr sz="700">
              <a:latin typeface="Courier New"/>
              <a:cs typeface="Courier New"/>
            </a:endParaRPr>
          </a:p>
          <a:p>
            <a:pPr marL="8079"/>
            <a:r>
              <a:rPr sz="700" spc="-2" dirty="0">
                <a:latin typeface="Courier New"/>
                <a:cs typeface="Courier New"/>
              </a:rPr>
              <a:t>request.onerror = function(event)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115051"/>
            <a:r>
              <a:rPr sz="700" spc="-2" dirty="0">
                <a:latin typeface="Courier New"/>
                <a:cs typeface="Courier New"/>
              </a:rPr>
              <a:t>// Handle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errors!</a:t>
            </a:r>
            <a:endParaRPr sz="700">
              <a:latin typeface="Courier New"/>
              <a:cs typeface="Courier New"/>
            </a:endParaRPr>
          </a:p>
          <a:p>
            <a:pPr marL="8079"/>
            <a:r>
              <a:rPr sz="700" spc="-2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  <a:p>
            <a:pPr marL="8079"/>
            <a:r>
              <a:rPr sz="700" spc="-2" dirty="0">
                <a:latin typeface="Courier New"/>
                <a:cs typeface="Courier New"/>
              </a:rPr>
              <a:t>request.onsuccess = function(event)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115051" marR="481377"/>
            <a:r>
              <a:rPr sz="700" spc="-2" dirty="0">
                <a:latin typeface="Courier New"/>
                <a:cs typeface="Courier New"/>
              </a:rPr>
              <a:t>// Do something with the request.result!  alert(“Name: “ +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request.result.name);</a:t>
            </a:r>
            <a:endParaRPr sz="700">
              <a:latin typeface="Courier New"/>
              <a:cs typeface="Courier New"/>
            </a:endParaRPr>
          </a:p>
          <a:p>
            <a:pPr marL="8079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6353" y="636625"/>
            <a:ext cx="3695439" cy="361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354" y="1036557"/>
            <a:ext cx="3681576" cy="361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164" y="402970"/>
            <a:ext cx="3526774" cy="907278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34273" indent="-120623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4551" algn="l"/>
              </a:tabLst>
            </a:pPr>
            <a:r>
              <a:rPr b="1" spc="-18" dirty="0">
                <a:latin typeface="Calibri"/>
                <a:cs typeface="Calibri"/>
              </a:rPr>
              <a:t>Tạo </a:t>
            </a:r>
            <a:r>
              <a:rPr b="1" spc="2" dirty="0">
                <a:latin typeface="Calibri"/>
                <a:cs typeface="Calibri"/>
              </a:rPr>
              <a:t>một </a:t>
            </a:r>
            <a:r>
              <a:rPr b="1" dirty="0">
                <a:latin typeface="Calibri"/>
                <a:cs typeface="Calibri"/>
              </a:rPr>
              <a:t>giao</a:t>
            </a:r>
            <a:r>
              <a:rPr b="1" spc="2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dịch</a:t>
            </a:r>
            <a:endParaRPr dirty="0">
              <a:latin typeface="Calibri"/>
              <a:cs typeface="Calibri"/>
            </a:endParaRPr>
          </a:p>
          <a:p>
            <a:pPr marL="5571">
              <a:lnSpc>
                <a:spcPts val="884"/>
              </a:lnSpc>
              <a:spcBef>
                <a:spcPts val="1110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thực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hiện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thao tác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chẳng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hạn như lấy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từ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đối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tượng</a:t>
            </a:r>
            <a:r>
              <a:rPr spc="10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 err="1" smtClean="0">
                <a:solidFill>
                  <a:srgbClr val="FFFFFF"/>
                </a:solidFill>
                <a:latin typeface="Arial"/>
                <a:cs typeface="Arial"/>
              </a:rPr>
              <a:t>lưu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trữ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đối tượng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IDBTransaction.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5571" marR="18386">
              <a:lnSpc>
                <a:spcPts val="820"/>
              </a:lnSpc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tượng này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ra trong ba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chế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độ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đọc, đọc-ghi, và  ảnh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chụp.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012" y="92250"/>
            <a:ext cx="244662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Thực </a:t>
            </a:r>
            <a:r>
              <a:rPr spc="-2" dirty="0"/>
              <a:t>thi </a:t>
            </a:r>
            <a:r>
              <a:rPr spc="-11" dirty="0"/>
              <a:t>IndexedDB </a:t>
            </a:r>
            <a:r>
              <a:rPr spc="-2" dirty="0"/>
              <a:t>API</a:t>
            </a:r>
            <a:r>
              <a:rPr spc="2" dirty="0"/>
              <a:t> </a:t>
            </a:r>
            <a:r>
              <a:rPr spc="-2" dirty="0"/>
              <a:t>6-6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66354" y="1531087"/>
            <a:ext cx="3681576" cy="97484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store = db.transaction(“employee”).objectStore(“employee”);</a:t>
            </a:r>
          </a:p>
          <a:p>
            <a:pPr marL="5571" marR="2229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store.openCursor().onsuccess = function(event) {</a:t>
            </a:r>
          </a:p>
          <a:p>
            <a:pPr marL="5571" marR="2229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</a:t>
            </a:r>
            <a:r>
              <a:rPr lang="vi-VN" sz="700" spc="-2" dirty="0" smtClean="0">
                <a:latin typeface="Courier New"/>
                <a:cs typeface="Courier New"/>
              </a:rPr>
              <a:t>var cursor = event.target.result;</a:t>
            </a:r>
          </a:p>
          <a:p>
            <a:pPr marL="5571" marR="2229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</a:t>
            </a:r>
            <a:r>
              <a:rPr lang="vi-VN" sz="700" spc="-2" dirty="0" smtClean="0">
                <a:latin typeface="Courier New"/>
                <a:cs typeface="Courier New"/>
              </a:rPr>
              <a:t>if (cursor) {</a:t>
            </a:r>
          </a:p>
          <a:p>
            <a:pPr marL="5571" marR="2229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   </a:t>
            </a:r>
            <a:r>
              <a:rPr lang="vi-VN" sz="700" spc="-2" dirty="0" smtClean="0">
                <a:latin typeface="Courier New"/>
                <a:cs typeface="Courier New"/>
              </a:rPr>
              <a:t>alert(“Name for id “ + cursor.key + “ is “ +</a:t>
            </a:r>
            <a:r>
              <a:rPr lang="en-US" sz="700" spc="-2" dirty="0">
                <a:latin typeface="Courier New"/>
                <a:cs typeface="Courier New"/>
              </a:rPr>
              <a:t> </a:t>
            </a:r>
            <a:r>
              <a:rPr lang="vi-VN" sz="700" spc="-2" dirty="0" smtClean="0">
                <a:latin typeface="Courier New"/>
                <a:cs typeface="Courier New"/>
              </a:rPr>
              <a:t>cursor.value.name);</a:t>
            </a:r>
          </a:p>
          <a:p>
            <a:pPr marL="5571" marR="2229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   </a:t>
            </a:r>
            <a:r>
              <a:rPr lang="vi-VN" sz="700" spc="-2" dirty="0" smtClean="0">
                <a:latin typeface="Courier New"/>
                <a:cs typeface="Courier New"/>
              </a:rPr>
              <a:t>cursor.continue();</a:t>
            </a:r>
          </a:p>
          <a:p>
            <a:pPr marL="5571" marR="2229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</a:t>
            </a:r>
            <a:r>
              <a:rPr lang="vi-VN" sz="700" spc="-2" dirty="0" smtClean="0">
                <a:latin typeface="Courier New"/>
                <a:cs typeface="Courier New"/>
              </a:rPr>
              <a:t>}</a:t>
            </a:r>
          </a:p>
          <a:p>
            <a:pPr marL="5571" marR="2229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};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354" y="636626"/>
            <a:ext cx="3681576" cy="353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6354" y="1036557"/>
            <a:ext cx="3681576" cy="3611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7164" y="402970"/>
            <a:ext cx="3510821" cy="910841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34273" indent="-120623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4551" algn="l"/>
              </a:tabLst>
            </a:pPr>
            <a:r>
              <a:rPr b="1" spc="2" dirty="0">
                <a:latin typeface="Calibri"/>
                <a:cs typeface="Calibri"/>
              </a:rPr>
              <a:t>Mở một</a:t>
            </a:r>
            <a:r>
              <a:rPr b="1" spc="-13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Cursor</a:t>
            </a:r>
            <a:endParaRPr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30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Cursor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sử dụng để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lấy 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bản ghi từ một đối tượng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lưu</a:t>
            </a:r>
            <a:r>
              <a:rPr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trữ.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7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tabLst>
                <a:tab pos="1750005" algn="l"/>
              </a:tabLst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Chúng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</a:t>
            </a:r>
            <a:r>
              <a:rPr spc="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giá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trị	key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path không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hiểu.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Chúng là một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phần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giao dịch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mở cho một đối tượng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cụ</a:t>
            </a:r>
            <a:r>
              <a:rPr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89145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Giới</a:t>
            </a:r>
            <a:r>
              <a:rPr spc="-35" dirty="0"/>
              <a:t> </a:t>
            </a:r>
            <a:r>
              <a:rPr spc="-2" dirty="0"/>
              <a:t>thiệu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98371" y="408433"/>
            <a:ext cx="3630745" cy="251658"/>
          </a:xfrm>
          <a:custGeom>
            <a:avLst/>
            <a:gdLst/>
            <a:ahLst/>
            <a:cxnLst/>
            <a:rect l="l" t="t" r="r" b="b"/>
            <a:pathLst>
              <a:path w="8382000" h="563880">
                <a:moveTo>
                  <a:pt x="8288019" y="0"/>
                </a:moveTo>
                <a:lnTo>
                  <a:pt x="93979" y="0"/>
                </a:lnTo>
                <a:lnTo>
                  <a:pt x="57398" y="7379"/>
                </a:lnTo>
                <a:lnTo>
                  <a:pt x="27525" y="27511"/>
                </a:lnTo>
                <a:lnTo>
                  <a:pt x="7385" y="57382"/>
                </a:lnTo>
                <a:lnTo>
                  <a:pt x="0" y="93979"/>
                </a:lnTo>
                <a:lnTo>
                  <a:pt x="0" y="469900"/>
                </a:lnTo>
                <a:lnTo>
                  <a:pt x="7385" y="506497"/>
                </a:lnTo>
                <a:lnTo>
                  <a:pt x="27525" y="536368"/>
                </a:lnTo>
                <a:lnTo>
                  <a:pt x="57398" y="556500"/>
                </a:lnTo>
                <a:lnTo>
                  <a:pt x="93979" y="563879"/>
                </a:lnTo>
                <a:lnTo>
                  <a:pt x="8288019" y="563879"/>
                </a:lnTo>
                <a:lnTo>
                  <a:pt x="8324617" y="556500"/>
                </a:lnTo>
                <a:lnTo>
                  <a:pt x="8354488" y="536368"/>
                </a:lnTo>
                <a:lnTo>
                  <a:pt x="8374620" y="506497"/>
                </a:lnTo>
                <a:lnTo>
                  <a:pt x="8382000" y="469900"/>
                </a:lnTo>
                <a:lnTo>
                  <a:pt x="8382000" y="93979"/>
                </a:lnTo>
                <a:lnTo>
                  <a:pt x="8374620" y="57382"/>
                </a:lnTo>
                <a:lnTo>
                  <a:pt x="8354488" y="27511"/>
                </a:lnTo>
                <a:lnTo>
                  <a:pt x="8324617" y="7379"/>
                </a:lnTo>
                <a:lnTo>
                  <a:pt x="8288019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8371" y="408433"/>
            <a:ext cx="3630745" cy="251658"/>
          </a:xfrm>
          <a:custGeom>
            <a:avLst/>
            <a:gdLst/>
            <a:ahLst/>
            <a:cxnLst/>
            <a:rect l="l" t="t" r="r" b="b"/>
            <a:pathLst>
              <a:path w="8382000" h="563880">
                <a:moveTo>
                  <a:pt x="0" y="93979"/>
                </a:moveTo>
                <a:lnTo>
                  <a:pt x="7385" y="57382"/>
                </a:lnTo>
                <a:lnTo>
                  <a:pt x="27525" y="27511"/>
                </a:lnTo>
                <a:lnTo>
                  <a:pt x="57398" y="7379"/>
                </a:lnTo>
                <a:lnTo>
                  <a:pt x="93979" y="0"/>
                </a:lnTo>
                <a:lnTo>
                  <a:pt x="8288019" y="0"/>
                </a:lnTo>
                <a:lnTo>
                  <a:pt x="8324617" y="7379"/>
                </a:lnTo>
                <a:lnTo>
                  <a:pt x="8354488" y="27511"/>
                </a:lnTo>
                <a:lnTo>
                  <a:pt x="8374620" y="57382"/>
                </a:lnTo>
                <a:lnTo>
                  <a:pt x="8382000" y="93979"/>
                </a:lnTo>
                <a:lnTo>
                  <a:pt x="8382000" y="469900"/>
                </a:lnTo>
                <a:lnTo>
                  <a:pt x="8374620" y="506497"/>
                </a:lnTo>
                <a:lnTo>
                  <a:pt x="8354488" y="536368"/>
                </a:lnTo>
                <a:lnTo>
                  <a:pt x="8324617" y="556500"/>
                </a:lnTo>
                <a:lnTo>
                  <a:pt x="8288019" y="563879"/>
                </a:lnTo>
                <a:lnTo>
                  <a:pt x="93979" y="563879"/>
                </a:lnTo>
                <a:lnTo>
                  <a:pt x="57398" y="556500"/>
                </a:lnTo>
                <a:lnTo>
                  <a:pt x="27525" y="536368"/>
                </a:lnTo>
                <a:lnTo>
                  <a:pt x="7385" y="506497"/>
                </a:lnTo>
                <a:lnTo>
                  <a:pt x="0" y="469900"/>
                </a:lnTo>
                <a:lnTo>
                  <a:pt x="0" y="9397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371" y="688657"/>
            <a:ext cx="3630745" cy="264694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8283194" y="0"/>
                </a:moveTo>
                <a:lnTo>
                  <a:pt x="98806" y="0"/>
                </a:lnTo>
                <a:lnTo>
                  <a:pt x="60345" y="7758"/>
                </a:lnTo>
                <a:lnTo>
                  <a:pt x="28938" y="28924"/>
                </a:lnTo>
                <a:lnTo>
                  <a:pt x="7764" y="60328"/>
                </a:lnTo>
                <a:lnTo>
                  <a:pt x="0" y="98805"/>
                </a:lnTo>
                <a:lnTo>
                  <a:pt x="0" y="494029"/>
                </a:lnTo>
                <a:lnTo>
                  <a:pt x="7764" y="532507"/>
                </a:lnTo>
                <a:lnTo>
                  <a:pt x="28938" y="563911"/>
                </a:lnTo>
                <a:lnTo>
                  <a:pt x="60345" y="585077"/>
                </a:lnTo>
                <a:lnTo>
                  <a:pt x="98806" y="592836"/>
                </a:lnTo>
                <a:lnTo>
                  <a:pt x="8283194" y="592836"/>
                </a:lnTo>
                <a:lnTo>
                  <a:pt x="8321671" y="585077"/>
                </a:lnTo>
                <a:lnTo>
                  <a:pt x="8353075" y="563911"/>
                </a:lnTo>
                <a:lnTo>
                  <a:pt x="8374241" y="532507"/>
                </a:lnTo>
                <a:lnTo>
                  <a:pt x="8382000" y="494029"/>
                </a:lnTo>
                <a:lnTo>
                  <a:pt x="8382000" y="98805"/>
                </a:lnTo>
                <a:lnTo>
                  <a:pt x="8374241" y="60328"/>
                </a:lnTo>
                <a:lnTo>
                  <a:pt x="8353075" y="28924"/>
                </a:lnTo>
                <a:lnTo>
                  <a:pt x="8321671" y="7758"/>
                </a:lnTo>
                <a:lnTo>
                  <a:pt x="828319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8371" y="688657"/>
            <a:ext cx="3630745" cy="264694"/>
          </a:xfrm>
          <a:custGeom>
            <a:avLst/>
            <a:gdLst/>
            <a:ahLst/>
            <a:cxnLst/>
            <a:rect l="l" t="t" r="r" b="b"/>
            <a:pathLst>
              <a:path w="8382000" h="593089">
                <a:moveTo>
                  <a:pt x="0" y="98805"/>
                </a:moveTo>
                <a:lnTo>
                  <a:pt x="7764" y="60328"/>
                </a:lnTo>
                <a:lnTo>
                  <a:pt x="28938" y="28924"/>
                </a:lnTo>
                <a:lnTo>
                  <a:pt x="60345" y="7758"/>
                </a:lnTo>
                <a:lnTo>
                  <a:pt x="98806" y="0"/>
                </a:lnTo>
                <a:lnTo>
                  <a:pt x="8283194" y="0"/>
                </a:lnTo>
                <a:lnTo>
                  <a:pt x="8321671" y="7758"/>
                </a:lnTo>
                <a:lnTo>
                  <a:pt x="8353075" y="28924"/>
                </a:lnTo>
                <a:lnTo>
                  <a:pt x="8374241" y="60328"/>
                </a:lnTo>
                <a:lnTo>
                  <a:pt x="8382000" y="98805"/>
                </a:lnTo>
                <a:lnTo>
                  <a:pt x="8382000" y="494029"/>
                </a:lnTo>
                <a:lnTo>
                  <a:pt x="8374241" y="532507"/>
                </a:lnTo>
                <a:lnTo>
                  <a:pt x="8353075" y="563911"/>
                </a:lnTo>
                <a:lnTo>
                  <a:pt x="8321671" y="585077"/>
                </a:lnTo>
                <a:lnTo>
                  <a:pt x="8283194" y="592836"/>
                </a:lnTo>
                <a:lnTo>
                  <a:pt x="98806" y="592836"/>
                </a:lnTo>
                <a:lnTo>
                  <a:pt x="60345" y="585077"/>
                </a:lnTo>
                <a:lnTo>
                  <a:pt x="28938" y="563911"/>
                </a:lnTo>
                <a:lnTo>
                  <a:pt x="7764" y="532507"/>
                </a:lnTo>
                <a:lnTo>
                  <a:pt x="0" y="494029"/>
                </a:lnTo>
                <a:lnTo>
                  <a:pt x="0" y="9880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8371" y="986565"/>
            <a:ext cx="3630745" cy="276880"/>
          </a:xfrm>
          <a:custGeom>
            <a:avLst/>
            <a:gdLst/>
            <a:ahLst/>
            <a:cxnLst/>
            <a:rect l="l" t="t" r="r" b="b"/>
            <a:pathLst>
              <a:path w="8382000" h="620394">
                <a:moveTo>
                  <a:pt x="8278621" y="0"/>
                </a:moveTo>
                <a:lnTo>
                  <a:pt x="103378" y="0"/>
                </a:lnTo>
                <a:lnTo>
                  <a:pt x="63141" y="8116"/>
                </a:lnTo>
                <a:lnTo>
                  <a:pt x="30281" y="30257"/>
                </a:lnTo>
                <a:lnTo>
                  <a:pt x="8125" y="63115"/>
                </a:lnTo>
                <a:lnTo>
                  <a:pt x="0" y="103377"/>
                </a:lnTo>
                <a:lnTo>
                  <a:pt x="0" y="516889"/>
                </a:lnTo>
                <a:lnTo>
                  <a:pt x="8125" y="557152"/>
                </a:lnTo>
                <a:lnTo>
                  <a:pt x="30281" y="590010"/>
                </a:lnTo>
                <a:lnTo>
                  <a:pt x="63141" y="612151"/>
                </a:lnTo>
                <a:lnTo>
                  <a:pt x="103378" y="620267"/>
                </a:lnTo>
                <a:lnTo>
                  <a:pt x="8278621" y="620267"/>
                </a:lnTo>
                <a:lnTo>
                  <a:pt x="8318884" y="612151"/>
                </a:lnTo>
                <a:lnTo>
                  <a:pt x="8351742" y="590010"/>
                </a:lnTo>
                <a:lnTo>
                  <a:pt x="8373883" y="557152"/>
                </a:lnTo>
                <a:lnTo>
                  <a:pt x="8382000" y="516889"/>
                </a:lnTo>
                <a:lnTo>
                  <a:pt x="8382000" y="103377"/>
                </a:lnTo>
                <a:lnTo>
                  <a:pt x="8373883" y="63115"/>
                </a:lnTo>
                <a:lnTo>
                  <a:pt x="8351742" y="30257"/>
                </a:lnTo>
                <a:lnTo>
                  <a:pt x="8318884" y="8116"/>
                </a:lnTo>
                <a:lnTo>
                  <a:pt x="8278621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8371" y="986565"/>
            <a:ext cx="3630745" cy="276880"/>
          </a:xfrm>
          <a:custGeom>
            <a:avLst/>
            <a:gdLst/>
            <a:ahLst/>
            <a:cxnLst/>
            <a:rect l="l" t="t" r="r" b="b"/>
            <a:pathLst>
              <a:path w="8382000" h="620394">
                <a:moveTo>
                  <a:pt x="0" y="103377"/>
                </a:moveTo>
                <a:lnTo>
                  <a:pt x="8125" y="63115"/>
                </a:lnTo>
                <a:lnTo>
                  <a:pt x="30281" y="30257"/>
                </a:lnTo>
                <a:lnTo>
                  <a:pt x="63141" y="8116"/>
                </a:lnTo>
                <a:lnTo>
                  <a:pt x="103378" y="0"/>
                </a:lnTo>
                <a:lnTo>
                  <a:pt x="8278621" y="0"/>
                </a:lnTo>
                <a:lnTo>
                  <a:pt x="8318884" y="8116"/>
                </a:lnTo>
                <a:lnTo>
                  <a:pt x="8351742" y="30257"/>
                </a:lnTo>
                <a:lnTo>
                  <a:pt x="8373883" y="63115"/>
                </a:lnTo>
                <a:lnTo>
                  <a:pt x="8382000" y="103377"/>
                </a:lnTo>
                <a:lnTo>
                  <a:pt x="8382000" y="516889"/>
                </a:lnTo>
                <a:lnTo>
                  <a:pt x="8373883" y="557152"/>
                </a:lnTo>
                <a:lnTo>
                  <a:pt x="8351742" y="590010"/>
                </a:lnTo>
                <a:lnTo>
                  <a:pt x="8318884" y="612151"/>
                </a:lnTo>
                <a:lnTo>
                  <a:pt x="8278621" y="620267"/>
                </a:lnTo>
                <a:lnTo>
                  <a:pt x="103378" y="620267"/>
                </a:lnTo>
                <a:lnTo>
                  <a:pt x="63141" y="612151"/>
                </a:lnTo>
                <a:lnTo>
                  <a:pt x="30281" y="590010"/>
                </a:lnTo>
                <a:lnTo>
                  <a:pt x="8125" y="557152"/>
                </a:lnTo>
                <a:lnTo>
                  <a:pt x="0" y="516889"/>
                </a:lnTo>
                <a:lnTo>
                  <a:pt x="0" y="10337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4260" y="408433"/>
            <a:ext cx="3561156" cy="2159461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169652">
              <a:lnSpc>
                <a:spcPts val="820"/>
              </a:lnSpc>
              <a:spcBef>
                <a:spcPts val="178"/>
              </a:spcBef>
            </a:pPr>
            <a:r>
              <a:rPr sz="700" spc="-2" dirty="0">
                <a:latin typeface="Arial"/>
                <a:cs typeface="Arial"/>
              </a:rPr>
              <a:t>Theo truyền thống,trong </a:t>
            </a:r>
            <a:r>
              <a:rPr sz="700" dirty="0">
                <a:latin typeface="Arial"/>
                <a:cs typeface="Arial"/>
              </a:rPr>
              <a:t>vài </a:t>
            </a:r>
            <a:r>
              <a:rPr sz="700" spc="-2" dirty="0">
                <a:latin typeface="Arial"/>
                <a:cs typeface="Arial"/>
              </a:rPr>
              <a:t>thập </a:t>
            </a:r>
            <a:r>
              <a:rPr sz="700" dirty="0">
                <a:latin typeface="Arial"/>
                <a:cs typeface="Arial"/>
              </a:rPr>
              <a:t>kỷ </a:t>
            </a:r>
            <a:r>
              <a:rPr sz="700" spc="-4" dirty="0">
                <a:latin typeface="Arial"/>
                <a:cs typeface="Arial"/>
              </a:rPr>
              <a:t>qua,các </a:t>
            </a:r>
            <a:r>
              <a:rPr sz="700" spc="-2" dirty="0">
                <a:latin typeface="Arial"/>
                <a:cs typeface="Arial"/>
              </a:rPr>
              <a:t>ứng dụng </a:t>
            </a:r>
            <a:r>
              <a:rPr sz="700" spc="-7" dirty="0">
                <a:latin typeface="Arial"/>
                <a:cs typeface="Arial"/>
              </a:rPr>
              <a:t>web </a:t>
            </a:r>
            <a:r>
              <a:rPr sz="700" spc="-2" dirty="0">
                <a:latin typeface="Arial"/>
                <a:cs typeface="Arial"/>
              </a:rPr>
              <a:t>đã được </a:t>
            </a:r>
            <a:r>
              <a:rPr sz="700" dirty="0">
                <a:latin typeface="Arial"/>
                <a:cs typeface="Arial"/>
              </a:rPr>
              <a:t>sử </a:t>
            </a:r>
            <a:r>
              <a:rPr sz="700" spc="-4" dirty="0">
                <a:latin typeface="Arial"/>
                <a:cs typeface="Arial"/>
              </a:rPr>
              <a:t>dụng  </a:t>
            </a:r>
            <a:r>
              <a:rPr sz="700" spc="-2" dirty="0">
                <a:latin typeface="Arial"/>
                <a:cs typeface="Arial"/>
              </a:rPr>
              <a:t>cookie </a:t>
            </a:r>
            <a:r>
              <a:rPr sz="700" spc="-4" dirty="0">
                <a:latin typeface="Arial"/>
                <a:cs typeface="Arial"/>
              </a:rPr>
              <a:t>đểlưu </a:t>
            </a:r>
            <a:r>
              <a:rPr sz="700" dirty="0">
                <a:latin typeface="Arial"/>
                <a:cs typeface="Arial"/>
              </a:rPr>
              <a:t>trữ </a:t>
            </a:r>
            <a:r>
              <a:rPr sz="700" spc="-2" dirty="0">
                <a:latin typeface="Arial"/>
                <a:cs typeface="Arial"/>
              </a:rPr>
              <a:t>một </a:t>
            </a:r>
            <a:r>
              <a:rPr sz="700" spc="-4" dirty="0">
                <a:latin typeface="Arial"/>
                <a:cs typeface="Arial"/>
              </a:rPr>
              <a:t>lượngnhỏ </a:t>
            </a:r>
            <a:r>
              <a:rPr sz="700" spc="-2" dirty="0">
                <a:latin typeface="Arial"/>
                <a:cs typeface="Arial"/>
              </a:rPr>
              <a:t>thông tintrên máy tínhcủa </a:t>
            </a:r>
            <a:r>
              <a:rPr sz="700" spc="-4" dirty="0">
                <a:latin typeface="Arial"/>
                <a:cs typeface="Arial"/>
              </a:rPr>
              <a:t>người</a:t>
            </a:r>
            <a:r>
              <a:rPr sz="700" spc="61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dùng.</a:t>
            </a:r>
            <a:endParaRPr sz="700" dirty="0">
              <a:latin typeface="Arial"/>
              <a:cs typeface="Arial"/>
            </a:endParaRPr>
          </a:p>
          <a:p>
            <a:pPr marL="5850" marR="25628">
              <a:lnSpc>
                <a:spcPts val="820"/>
              </a:lnSpc>
              <a:spcBef>
                <a:spcPts val="577"/>
              </a:spcBef>
            </a:pPr>
            <a:r>
              <a:rPr sz="700" spc="-4" dirty="0">
                <a:latin typeface="Arial"/>
                <a:cs typeface="Arial"/>
              </a:rPr>
              <a:t>Cookie </a:t>
            </a:r>
            <a:r>
              <a:rPr sz="700" spc="-2" dirty="0">
                <a:latin typeface="Arial"/>
                <a:cs typeface="Arial"/>
              </a:rPr>
              <a:t>là một </a:t>
            </a:r>
            <a:r>
              <a:rPr sz="700" dirty="0">
                <a:latin typeface="Arial"/>
                <a:cs typeface="Arial"/>
              </a:rPr>
              <a:t>tập </a:t>
            </a:r>
            <a:r>
              <a:rPr sz="700" spc="-2" dirty="0">
                <a:latin typeface="Arial"/>
                <a:cs typeface="Arial"/>
              </a:rPr>
              <a:t>tin lưu </a:t>
            </a:r>
            <a:r>
              <a:rPr sz="700" dirty="0">
                <a:latin typeface="Arial"/>
                <a:cs typeface="Arial"/>
              </a:rPr>
              <a:t>trữ </a:t>
            </a:r>
            <a:r>
              <a:rPr sz="700" spc="-2" dirty="0">
                <a:latin typeface="Arial"/>
                <a:cs typeface="Arial"/>
              </a:rPr>
              <a:t>thông </a:t>
            </a:r>
            <a:r>
              <a:rPr sz="700" dirty="0">
                <a:latin typeface="Arial"/>
                <a:cs typeface="Arial"/>
              </a:rPr>
              <a:t>tin </a:t>
            </a:r>
            <a:r>
              <a:rPr sz="700" spc="-2" dirty="0">
                <a:latin typeface="Arial"/>
                <a:cs typeface="Arial"/>
              </a:rPr>
              <a:t>người dùng </a:t>
            </a:r>
            <a:r>
              <a:rPr sz="700" dirty="0">
                <a:latin typeface="Arial"/>
                <a:cs typeface="Arial"/>
              </a:rPr>
              <a:t>có </a:t>
            </a:r>
            <a:r>
              <a:rPr sz="700" spc="-2" dirty="0">
                <a:latin typeface="Arial"/>
                <a:cs typeface="Arial"/>
              </a:rPr>
              <a:t>liên quan </a:t>
            </a:r>
            <a:r>
              <a:rPr sz="700" dirty="0">
                <a:latin typeface="Arial"/>
                <a:cs typeface="Arial"/>
              </a:rPr>
              <a:t>có thể </a:t>
            </a:r>
            <a:r>
              <a:rPr sz="700" spc="-2" dirty="0">
                <a:latin typeface="Arial"/>
                <a:cs typeface="Arial"/>
              </a:rPr>
              <a:t>là </a:t>
            </a:r>
            <a:r>
              <a:rPr sz="700" dirty="0">
                <a:latin typeface="Arial"/>
                <a:cs typeface="Arial"/>
              </a:rPr>
              <a:t>tạm </a:t>
            </a:r>
            <a:r>
              <a:rPr sz="700" spc="-2" dirty="0">
                <a:latin typeface="Arial"/>
                <a:cs typeface="Arial"/>
              </a:rPr>
              <a:t>thời  hoặc vĩnh</a:t>
            </a:r>
            <a:r>
              <a:rPr sz="700" spc="2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viễn.</a:t>
            </a:r>
            <a:endParaRPr sz="700" dirty="0">
              <a:latin typeface="Arial"/>
              <a:cs typeface="Arial"/>
            </a:endParaRPr>
          </a:p>
          <a:p>
            <a:pPr marL="6686" marR="69086">
              <a:lnSpc>
                <a:spcPts val="820"/>
              </a:lnSpc>
              <a:spcBef>
                <a:spcPts val="715"/>
              </a:spcBef>
            </a:pPr>
            <a:r>
              <a:rPr sz="700" spc="-2" dirty="0">
                <a:latin typeface="Arial"/>
                <a:cs typeface="Arial"/>
              </a:rPr>
              <a:t>Một cookie </a:t>
            </a:r>
            <a:r>
              <a:rPr sz="700" dirty="0">
                <a:latin typeface="Arial"/>
                <a:cs typeface="Arial"/>
              </a:rPr>
              <a:t>có thể </a:t>
            </a:r>
            <a:r>
              <a:rPr sz="700" spc="-2" dirty="0">
                <a:latin typeface="Arial"/>
                <a:cs typeface="Arial"/>
              </a:rPr>
              <a:t>được </a:t>
            </a:r>
            <a:r>
              <a:rPr sz="700" dirty="0">
                <a:latin typeface="Arial"/>
                <a:cs typeface="Arial"/>
              </a:rPr>
              <a:t>tạo </a:t>
            </a:r>
            <a:r>
              <a:rPr sz="700" spc="-2" dirty="0">
                <a:latin typeface="Arial"/>
                <a:cs typeface="Arial"/>
              </a:rPr>
              <a:t>ra </a:t>
            </a:r>
            <a:r>
              <a:rPr sz="700" dirty="0">
                <a:latin typeface="Arial"/>
                <a:cs typeface="Arial"/>
              </a:rPr>
              <a:t>cho các </a:t>
            </a:r>
            <a:r>
              <a:rPr sz="700" spc="-2" dirty="0">
                <a:latin typeface="Arial"/>
                <a:cs typeface="Arial"/>
              </a:rPr>
              <a:t>chi </a:t>
            </a:r>
            <a:r>
              <a:rPr sz="700" dirty="0">
                <a:latin typeface="Arial"/>
                <a:cs typeface="Arial"/>
              </a:rPr>
              <a:t>tiết </a:t>
            </a:r>
            <a:r>
              <a:rPr sz="700" spc="-2" dirty="0">
                <a:latin typeface="Arial"/>
                <a:cs typeface="Arial"/>
              </a:rPr>
              <a:t>đăng nhập </a:t>
            </a:r>
            <a:r>
              <a:rPr sz="700" dirty="0">
                <a:latin typeface="Arial"/>
                <a:cs typeface="Arial"/>
              </a:rPr>
              <a:t>có thể </a:t>
            </a:r>
            <a:r>
              <a:rPr sz="700" spc="-2" dirty="0">
                <a:latin typeface="Arial"/>
                <a:cs typeface="Arial"/>
              </a:rPr>
              <a:t>được lưu trong  một thời gian quy định </a:t>
            </a:r>
            <a:r>
              <a:rPr sz="700" dirty="0">
                <a:latin typeface="Arial"/>
                <a:cs typeface="Arial"/>
              </a:rPr>
              <a:t>trên </a:t>
            </a:r>
            <a:r>
              <a:rPr sz="700" spc="-2" dirty="0">
                <a:latin typeface="Arial"/>
                <a:cs typeface="Arial"/>
              </a:rPr>
              <a:t>máy tính </a:t>
            </a:r>
            <a:r>
              <a:rPr sz="700" dirty="0">
                <a:latin typeface="Arial"/>
                <a:cs typeface="Arial"/>
              </a:rPr>
              <a:t>của </a:t>
            </a:r>
            <a:r>
              <a:rPr sz="700" spc="-4" dirty="0">
                <a:latin typeface="Arial"/>
                <a:cs typeface="Arial"/>
              </a:rPr>
              <a:t>người</a:t>
            </a:r>
            <a:r>
              <a:rPr sz="700" spc="18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dùng.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137059" indent="-120344">
              <a:spcBef>
                <a:spcPts val="53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7337" algn="l"/>
              </a:tabLst>
            </a:pPr>
            <a:r>
              <a:rPr spc="2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hạn chế của cookie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337632" marR="2229" lvl="1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37911" algn="l"/>
              </a:tabLst>
            </a:pPr>
            <a:r>
              <a:rPr dirty="0">
                <a:latin typeface="Calibri"/>
                <a:cs typeface="Calibri"/>
              </a:rPr>
              <a:t>Cookie làm chậm </a:t>
            </a:r>
            <a:r>
              <a:rPr spc="-2" dirty="0">
                <a:latin typeface="Calibri"/>
                <a:cs typeface="Calibri"/>
              </a:rPr>
              <a:t>hiệu </a:t>
            </a:r>
            <a:r>
              <a:rPr dirty="0">
                <a:latin typeface="Calibri"/>
                <a:cs typeface="Calibri"/>
              </a:rPr>
              <a:t>suất của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4" dirty="0">
                <a:latin typeface="Calibri"/>
                <a:cs typeface="Calibri"/>
              </a:rPr>
              <a:t>Web, </a:t>
            </a:r>
            <a:r>
              <a:rPr dirty="0">
                <a:latin typeface="Calibri"/>
                <a:cs typeface="Calibri"/>
              </a:rPr>
              <a:t>như chúng đi </a:t>
            </a:r>
            <a:r>
              <a:rPr spc="-7" dirty="0">
                <a:latin typeface="Calibri"/>
                <a:cs typeface="Calibri"/>
              </a:rPr>
              <a:t>kèm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spc="2" dirty="0">
                <a:latin typeface="Calibri"/>
                <a:cs typeface="Calibri"/>
              </a:rPr>
              <a:t>mọi  </a:t>
            </a:r>
            <a:r>
              <a:rPr dirty="0">
                <a:latin typeface="Calibri"/>
                <a:cs typeface="Calibri"/>
              </a:rPr>
              <a:t>yêu cầu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HTTP</a:t>
            </a:r>
            <a:endParaRPr dirty="0">
              <a:latin typeface="Calibri"/>
              <a:cs typeface="Calibri"/>
            </a:endParaRPr>
          </a:p>
          <a:p>
            <a:pPr marL="337632" marR="2507" lvl="1" indent="-120344">
              <a:lnSpc>
                <a:spcPts val="978"/>
              </a:lnSpc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337911" algn="l"/>
              </a:tabLst>
            </a:pPr>
            <a:r>
              <a:rPr dirty="0">
                <a:latin typeface="Calibri"/>
                <a:cs typeface="Calibri"/>
              </a:rPr>
              <a:t>Cookie không </a:t>
            </a:r>
            <a:r>
              <a:rPr spc="-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được coi là phương tiện an toàn để </a:t>
            </a:r>
            <a:r>
              <a:rPr spc="-2" dirty="0">
                <a:latin typeface="Calibri"/>
                <a:cs typeface="Calibri"/>
              </a:rPr>
              <a:t>truyền </a:t>
            </a:r>
            <a:r>
              <a:rPr dirty="0">
                <a:latin typeface="Calibri"/>
                <a:cs typeface="Calibri"/>
              </a:rPr>
              <a:t>dữ liệu </a:t>
            </a:r>
            <a:r>
              <a:rPr spc="-2" dirty="0">
                <a:latin typeface="Calibri"/>
                <a:cs typeface="Calibri"/>
              </a:rPr>
              <a:t>nhạy  </a:t>
            </a:r>
            <a:r>
              <a:rPr dirty="0">
                <a:latin typeface="Calibri"/>
                <a:cs typeface="Calibri"/>
              </a:rPr>
              <a:t>cảm</a:t>
            </a:r>
          </a:p>
          <a:p>
            <a:pPr marL="337632" lvl="1" indent="-120344">
              <a:lnSpc>
                <a:spcPts val="95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337911" algn="l"/>
              </a:tabLst>
            </a:pPr>
            <a:r>
              <a:rPr dirty="0">
                <a:latin typeface="Calibri"/>
                <a:cs typeface="Calibri"/>
              </a:rPr>
              <a:t>Cookie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không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lưu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lượng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thông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tin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lớn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vì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giới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hạn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kích</a:t>
            </a:r>
            <a:endParaRPr dirty="0">
              <a:latin typeface="Calibri"/>
              <a:cs typeface="Calibri"/>
            </a:endParaRPr>
          </a:p>
          <a:p>
            <a:pPr marL="337632">
              <a:spcBef>
                <a:spcPts val="11"/>
              </a:spcBef>
            </a:pPr>
            <a:r>
              <a:rPr spc="2" dirty="0">
                <a:latin typeface="Calibri"/>
                <a:cs typeface="Calibri"/>
              </a:rPr>
              <a:t>thước của 4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KB</a:t>
            </a:r>
            <a:endParaRPr dirty="0">
              <a:latin typeface="Calibri"/>
              <a:cs typeface="Calibri"/>
            </a:endParaRPr>
          </a:p>
          <a:p>
            <a:pPr marL="137059" marR="2229" indent="-120344">
              <a:lnSpc>
                <a:spcPts val="952"/>
              </a:lnSpc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7337" algn="l"/>
              </a:tabLst>
            </a:pPr>
            <a:r>
              <a:rPr spc="2" dirty="0">
                <a:latin typeface="Calibri"/>
                <a:cs typeface="Calibri"/>
              </a:rPr>
              <a:t>W3C </a:t>
            </a:r>
            <a:r>
              <a:rPr dirty="0">
                <a:latin typeface="Calibri"/>
                <a:cs typeface="Calibri"/>
              </a:rPr>
              <a:t>đã thiết </a:t>
            </a:r>
            <a:r>
              <a:rPr spc="-13" dirty="0">
                <a:latin typeface="Calibri"/>
                <a:cs typeface="Calibri"/>
              </a:rPr>
              <a:t>kế </a:t>
            </a:r>
            <a:r>
              <a:rPr spc="2" dirty="0">
                <a:latin typeface="Calibri"/>
                <a:cs typeface="Calibri"/>
              </a:rPr>
              <a:t>một đặc </a:t>
            </a:r>
            <a:r>
              <a:rPr dirty="0">
                <a:latin typeface="Calibri"/>
                <a:cs typeface="Calibri"/>
              </a:rPr>
              <a:t>điểm kỹ thuật có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lưu trữ API trong đó cung  cấp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giải pháp lưu trữ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trên máy </a:t>
            </a:r>
            <a:r>
              <a:rPr spc="2" dirty="0">
                <a:latin typeface="Calibri"/>
                <a:cs typeface="Calibri"/>
              </a:rPr>
              <a:t>khách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9980"/>
            <a:ext cx="3760561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dirty="0"/>
              <a:t>Những giới </a:t>
            </a:r>
            <a:r>
              <a:rPr spc="-2" dirty="0"/>
              <a:t>hạn </a:t>
            </a:r>
            <a:r>
              <a:rPr dirty="0"/>
              <a:t>của </a:t>
            </a:r>
            <a:r>
              <a:rPr spc="-9" dirty="0"/>
              <a:t>IndexedDB</a:t>
            </a:r>
            <a:r>
              <a:rPr spc="-44" dirty="0"/>
              <a:t> </a:t>
            </a:r>
            <a:r>
              <a:rPr dirty="0"/>
              <a:t>API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8335" y="772657"/>
            <a:ext cx="3679595" cy="852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655" y="1635094"/>
            <a:ext cx="3678275" cy="457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9013" y="402969"/>
            <a:ext cx="3555655" cy="1605167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32323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2601" algn="l"/>
              </a:tabLst>
            </a:pPr>
            <a:r>
              <a:rPr dirty="0">
                <a:latin typeface="Calibri"/>
                <a:cs typeface="Calibri"/>
              </a:rPr>
              <a:t>Giới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hạn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thiết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13" dirty="0">
                <a:latin typeface="Calibri"/>
                <a:cs typeface="Calibri"/>
              </a:rPr>
              <a:t>kế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IndexedDB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API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lưu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phía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máy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của</a:t>
            </a:r>
            <a:endParaRPr>
              <a:latin typeface="Calibri"/>
              <a:cs typeface="Calibri"/>
            </a:endParaRPr>
          </a:p>
          <a:p>
            <a:pPr marL="132323">
              <a:spcBef>
                <a:spcPts val="4"/>
              </a:spcBef>
            </a:pP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1100">
              <a:latin typeface="Times New Roman"/>
              <a:cs typeface="Times New Roman"/>
            </a:endParaRPr>
          </a:p>
          <a:p>
            <a:pPr marL="8357" marR="53765">
              <a:lnSpc>
                <a:spcPct val="86500"/>
              </a:lnSpc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Quốc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tế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hóa phân loại giao dịch với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xếp dữ liệu chuỗi. 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tuân theo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trật tự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quốc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tế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trữ 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sắp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xếp quốc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tế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 được hỗ trợ bởi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API.</a:t>
            </a:r>
            <a:endParaRPr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5571" marR="62958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IndexedDB </a:t>
            </a:r>
            <a:r>
              <a:rPr dirty="0">
                <a:latin typeface="Arial"/>
                <a:cs typeface="Arial"/>
              </a:rPr>
              <a:t>API </a:t>
            </a:r>
            <a:r>
              <a:rPr spc="-2" dirty="0">
                <a:latin typeface="Arial"/>
                <a:cs typeface="Arial"/>
              </a:rPr>
              <a:t>không đồng bộ hóa </a:t>
            </a:r>
            <a:r>
              <a:rPr dirty="0">
                <a:latin typeface="Arial"/>
                <a:cs typeface="Arial"/>
              </a:rPr>
              <a:t>cơ sở </a:t>
            </a:r>
            <a:r>
              <a:rPr spc="-2" dirty="0">
                <a:latin typeface="Arial"/>
                <a:cs typeface="Arial"/>
              </a:rPr>
              <a:t>dữ liệu phía máy khách </a:t>
            </a:r>
            <a:r>
              <a:rPr dirty="0">
                <a:latin typeface="Arial"/>
                <a:cs typeface="Arial"/>
              </a:rPr>
              <a:t>với cơ sở </a:t>
            </a:r>
            <a:r>
              <a:rPr spc="-2" dirty="0">
                <a:latin typeface="Arial"/>
                <a:cs typeface="Arial"/>
              </a:rPr>
              <a:t>dữ  liệu phía máy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chủ.</a:t>
            </a:r>
            <a:endParaRPr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100">
              <a:latin typeface="Times New Roman"/>
              <a:cs typeface="Times New Roman"/>
            </a:endParaRPr>
          </a:p>
          <a:p>
            <a:pPr marL="6686" marR="87751">
              <a:lnSpc>
                <a:spcPct val="8640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IndexedDB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API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hỗ trợ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vấn cơ sở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phía máy khách,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hỗ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việc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nhà điều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hành,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chẳng hạn 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LIKE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bởi  Structured Query Language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(SQL).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81482"/>
            <a:ext cx="2995915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4" dirty="0"/>
              <a:t>Chuyển </a:t>
            </a:r>
            <a:r>
              <a:rPr dirty="0"/>
              <a:t>đổi </a:t>
            </a:r>
            <a:r>
              <a:rPr spc="-2" dirty="0"/>
              <a:t>HTML5 </a:t>
            </a:r>
            <a:r>
              <a:rPr spc="-4" dirty="0"/>
              <a:t>apps </a:t>
            </a:r>
            <a:r>
              <a:rPr spc="-2" dirty="0"/>
              <a:t>sang </a:t>
            </a:r>
            <a:r>
              <a:rPr spc="-7" dirty="0"/>
              <a:t>Native</a:t>
            </a:r>
            <a:r>
              <a:rPr spc="29" dirty="0"/>
              <a:t> </a:t>
            </a:r>
            <a:r>
              <a:rPr spc="-4" dirty="0"/>
              <a:t>apps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8335" y="539750"/>
            <a:ext cx="3679595" cy="892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655" y="1495095"/>
            <a:ext cx="3678275" cy="416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 txBox="1">
            <a:spLocks/>
          </p:cNvSpPr>
          <p:nvPr/>
        </p:nvSpPr>
        <p:spPr>
          <a:xfrm>
            <a:off x="227806" y="534602"/>
            <a:ext cx="3581400" cy="12795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22565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00287" marR="0" lvl="0" indent="-22286" algn="l" rtl="0" eaLnBrk="1" hangingPunct="1">
              <a:lnSpc>
                <a:spcPct val="90000"/>
              </a:lnSpc>
              <a:spcBef>
                <a:spcPts val="43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 eaLnBrk="1" hangingPunct="1">
              <a:lnSpc>
                <a:spcPct val="9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9" marR="2229" indent="0" defTabSz="914400">
              <a:lnSpc>
                <a:spcPts val="820"/>
              </a:lnSpc>
              <a:spcBef>
                <a:spcPts val="178"/>
              </a:spcBef>
              <a:buNone/>
            </a:pPr>
            <a:r>
              <a:rPr lang="vi-VN" sz="900" kern="0" spc="-2" dirty="0" smtClean="0">
                <a:solidFill>
                  <a:schemeClr val="bg1"/>
                </a:solidFill>
              </a:rPr>
              <a:t>Một ứng dụng </a:t>
            </a:r>
            <a:r>
              <a:rPr lang="vi-VN" sz="900" kern="0" spc="-4" dirty="0" smtClean="0">
                <a:solidFill>
                  <a:schemeClr val="bg1"/>
                </a:solidFill>
              </a:rPr>
              <a:t>nguyên </a:t>
            </a:r>
            <a:r>
              <a:rPr lang="vi-VN" sz="900" kern="0" spc="-2" dirty="0" smtClean="0">
                <a:solidFill>
                  <a:schemeClr val="bg1"/>
                </a:solidFill>
              </a:rPr>
              <a:t>bản </a:t>
            </a:r>
            <a:r>
              <a:rPr lang="vi-VN" sz="900" kern="0" dirty="0" smtClean="0">
                <a:solidFill>
                  <a:schemeClr val="bg1"/>
                </a:solidFill>
              </a:rPr>
              <a:t>còn </a:t>
            </a:r>
            <a:r>
              <a:rPr lang="vi-VN" sz="900" kern="0" spc="-2" dirty="0" smtClean="0">
                <a:solidFill>
                  <a:schemeClr val="bg1"/>
                </a:solidFill>
              </a:rPr>
              <a:t>được gọi là ứng dụng gốc là một chương trình  ứng dụng được </a:t>
            </a:r>
            <a:r>
              <a:rPr lang="vi-VN" sz="900" kern="0" spc="-4" dirty="0" smtClean="0">
                <a:solidFill>
                  <a:schemeClr val="bg1"/>
                </a:solidFill>
              </a:rPr>
              <a:t>xây </a:t>
            </a:r>
            <a:r>
              <a:rPr lang="vi-VN" sz="900" kern="0" spc="-2" dirty="0" smtClean="0">
                <a:solidFill>
                  <a:schemeClr val="bg1"/>
                </a:solidFill>
              </a:rPr>
              <a:t>dựng để </a:t>
            </a:r>
            <a:r>
              <a:rPr lang="vi-VN" sz="900" kern="0" dirty="0" smtClean="0">
                <a:solidFill>
                  <a:schemeClr val="bg1"/>
                </a:solidFill>
              </a:rPr>
              <a:t>sử </a:t>
            </a:r>
            <a:r>
              <a:rPr lang="vi-VN" sz="900" kern="0" spc="-2" dirty="0" smtClean="0">
                <a:solidFill>
                  <a:schemeClr val="bg1"/>
                </a:solidFill>
              </a:rPr>
              <a:t>dụng nó </a:t>
            </a:r>
            <a:r>
              <a:rPr lang="vi-VN" sz="900" kern="0" dirty="0" smtClean="0">
                <a:solidFill>
                  <a:schemeClr val="bg1"/>
                </a:solidFill>
              </a:rPr>
              <a:t>trên </a:t>
            </a:r>
            <a:r>
              <a:rPr lang="vi-VN" sz="900" kern="0" spc="-2" dirty="0" smtClean="0">
                <a:solidFill>
                  <a:schemeClr val="bg1"/>
                </a:solidFill>
              </a:rPr>
              <a:t>một thiết bị </a:t>
            </a:r>
            <a:r>
              <a:rPr lang="vi-VN" sz="900" kern="0" dirty="0" smtClean="0">
                <a:solidFill>
                  <a:schemeClr val="bg1"/>
                </a:solidFill>
              </a:rPr>
              <a:t>cụ </a:t>
            </a:r>
            <a:r>
              <a:rPr lang="vi-VN" sz="900" kern="0" spc="-2" dirty="0" smtClean="0">
                <a:solidFill>
                  <a:schemeClr val="bg1"/>
                </a:solidFill>
              </a:rPr>
              <a:t>thể hoặc nền</a:t>
            </a:r>
            <a:r>
              <a:rPr lang="vi-VN" sz="900" kern="0" spc="33" dirty="0" smtClean="0">
                <a:solidFill>
                  <a:schemeClr val="bg1"/>
                </a:solidFill>
              </a:rPr>
              <a:t> </a:t>
            </a:r>
            <a:r>
              <a:rPr lang="vi-VN" sz="900" kern="0" spc="-2" dirty="0" smtClean="0">
                <a:solidFill>
                  <a:schemeClr val="bg1"/>
                </a:solidFill>
              </a:rPr>
              <a:t>tảng.</a:t>
            </a:r>
            <a:endParaRPr lang="en-US" sz="900" kern="0" spc="-2" dirty="0" smtClean="0">
              <a:solidFill>
                <a:schemeClr val="bg1"/>
              </a:solidFill>
            </a:endParaRPr>
          </a:p>
          <a:p>
            <a:pPr marL="279" marR="2229" indent="0" defTabSz="914400">
              <a:lnSpc>
                <a:spcPts val="820"/>
              </a:lnSpc>
              <a:spcBef>
                <a:spcPts val="178"/>
              </a:spcBef>
              <a:buNone/>
            </a:pPr>
            <a:endParaRPr lang="vi-VN" sz="900" kern="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 defTabSz="914400">
              <a:lnSpc>
                <a:spcPts val="884"/>
              </a:lnSpc>
              <a:buNone/>
            </a:pPr>
            <a:r>
              <a:rPr lang="vi-VN" sz="900" kern="0" spc="-2" dirty="0" smtClean="0">
                <a:solidFill>
                  <a:schemeClr val="bg1"/>
                </a:solidFill>
              </a:rPr>
              <a:t>Một ứng dụng gốc, </a:t>
            </a:r>
            <a:r>
              <a:rPr lang="vi-VN" sz="900" kern="0" dirty="0" smtClean="0">
                <a:solidFill>
                  <a:schemeClr val="bg1"/>
                </a:solidFill>
              </a:rPr>
              <a:t>khi so </a:t>
            </a:r>
            <a:r>
              <a:rPr lang="vi-VN" sz="900" kern="0" spc="-2" dirty="0" smtClean="0">
                <a:solidFill>
                  <a:schemeClr val="bg1"/>
                </a:solidFill>
              </a:rPr>
              <a:t>sánh </a:t>
            </a:r>
            <a:r>
              <a:rPr lang="vi-VN" sz="900" kern="0" dirty="0" smtClean="0">
                <a:solidFill>
                  <a:schemeClr val="bg1"/>
                </a:solidFill>
              </a:rPr>
              <a:t>với các </a:t>
            </a:r>
            <a:r>
              <a:rPr lang="vi-VN" sz="900" kern="0" spc="-2" dirty="0" smtClean="0">
                <a:solidFill>
                  <a:schemeClr val="bg1"/>
                </a:solidFill>
              </a:rPr>
              <a:t>ứng dụng </a:t>
            </a:r>
            <a:r>
              <a:rPr lang="vi-VN" sz="900" kern="0" spc="-7" dirty="0" smtClean="0">
                <a:solidFill>
                  <a:schemeClr val="bg1"/>
                </a:solidFill>
              </a:rPr>
              <a:t>web </a:t>
            </a:r>
            <a:r>
              <a:rPr lang="vi-VN" sz="900" kern="0" spc="-2" dirty="0" smtClean="0">
                <a:solidFill>
                  <a:schemeClr val="bg1"/>
                </a:solidFill>
              </a:rPr>
              <a:t>được </a:t>
            </a:r>
            <a:r>
              <a:rPr lang="vi-VN" sz="900" kern="0" dirty="0" smtClean="0">
                <a:solidFill>
                  <a:schemeClr val="bg1"/>
                </a:solidFill>
              </a:rPr>
              <a:t>cài </a:t>
            </a:r>
            <a:r>
              <a:rPr lang="vi-VN" sz="900" kern="0" spc="-2" dirty="0" smtClean="0">
                <a:solidFill>
                  <a:schemeClr val="bg1"/>
                </a:solidFill>
              </a:rPr>
              <a:t>đặt </a:t>
            </a:r>
            <a:r>
              <a:rPr lang="vi-VN" sz="900" kern="0" dirty="0" smtClean="0">
                <a:solidFill>
                  <a:schemeClr val="bg1"/>
                </a:solidFill>
              </a:rPr>
              <a:t>trên</a:t>
            </a:r>
            <a:r>
              <a:rPr lang="vi-VN" sz="900" kern="0" spc="33" dirty="0" smtClean="0">
                <a:solidFill>
                  <a:schemeClr val="bg1"/>
                </a:solidFill>
              </a:rPr>
              <a:t> </a:t>
            </a:r>
            <a:r>
              <a:rPr lang="vi-VN" sz="900" kern="0" spc="-2" dirty="0" smtClean="0">
                <a:solidFill>
                  <a:schemeClr val="bg1"/>
                </a:solidFill>
              </a:rPr>
              <a:t>một</a:t>
            </a:r>
            <a:r>
              <a:rPr lang="en-US" sz="900" kern="0" spc="-2" dirty="0" smtClean="0">
                <a:solidFill>
                  <a:schemeClr val="bg1"/>
                </a:solidFill>
              </a:rPr>
              <a:t> </a:t>
            </a:r>
            <a:r>
              <a:rPr lang="vi-VN" sz="900" kern="0" spc="-2" dirty="0" smtClean="0">
                <a:solidFill>
                  <a:schemeClr val="bg1"/>
                </a:solidFill>
              </a:rPr>
              <a:t>thiết bị </a:t>
            </a:r>
            <a:r>
              <a:rPr lang="vi-VN" sz="900" kern="0" dirty="0" smtClean="0">
                <a:solidFill>
                  <a:schemeClr val="bg1"/>
                </a:solidFill>
              </a:rPr>
              <a:t>và có </a:t>
            </a:r>
            <a:r>
              <a:rPr lang="vi-VN" sz="900" kern="0" spc="-2" dirty="0" smtClean="0">
                <a:solidFill>
                  <a:schemeClr val="bg1"/>
                </a:solidFill>
              </a:rPr>
              <a:t>phản ứng </a:t>
            </a:r>
            <a:r>
              <a:rPr lang="vi-VN" sz="900" kern="0" spc="-4" dirty="0" smtClean="0">
                <a:solidFill>
                  <a:schemeClr val="bg1"/>
                </a:solidFill>
              </a:rPr>
              <a:t>nhanh </a:t>
            </a:r>
            <a:r>
              <a:rPr lang="vi-VN" sz="900" kern="0" spc="-2" dirty="0" smtClean="0">
                <a:solidFill>
                  <a:schemeClr val="bg1"/>
                </a:solidFill>
              </a:rPr>
              <a:t>hơn, bởi </a:t>
            </a:r>
            <a:r>
              <a:rPr lang="vi-VN" sz="900" kern="0" dirty="0" smtClean="0">
                <a:solidFill>
                  <a:schemeClr val="bg1"/>
                </a:solidFill>
              </a:rPr>
              <a:t>vì </a:t>
            </a:r>
            <a:r>
              <a:rPr lang="vi-VN" sz="900" kern="0" spc="-2" dirty="0" smtClean="0">
                <a:solidFill>
                  <a:schemeClr val="bg1"/>
                </a:solidFill>
              </a:rPr>
              <a:t>nó </a:t>
            </a:r>
            <a:r>
              <a:rPr lang="vi-VN" sz="900" kern="0" dirty="0" smtClean="0">
                <a:solidFill>
                  <a:schemeClr val="bg1"/>
                </a:solidFill>
              </a:rPr>
              <a:t>có </a:t>
            </a:r>
            <a:r>
              <a:rPr lang="vi-VN" sz="900" kern="0" spc="-2" dirty="0" smtClean="0">
                <a:solidFill>
                  <a:schemeClr val="bg1"/>
                </a:solidFill>
              </a:rPr>
              <a:t>một giao diện </a:t>
            </a:r>
            <a:r>
              <a:rPr lang="vi-VN" sz="900" kern="0" spc="-4" dirty="0" smtClean="0">
                <a:solidFill>
                  <a:schemeClr val="bg1"/>
                </a:solidFill>
              </a:rPr>
              <a:t>người </a:t>
            </a:r>
            <a:r>
              <a:rPr lang="vi-VN" sz="900" kern="0" spc="-2" dirty="0" smtClean="0">
                <a:solidFill>
                  <a:schemeClr val="bg1"/>
                </a:solidFill>
              </a:rPr>
              <a:t>dùng </a:t>
            </a:r>
            <a:r>
              <a:rPr lang="vi-VN" sz="900" kern="0" dirty="0" smtClean="0">
                <a:solidFill>
                  <a:schemeClr val="bg1"/>
                </a:solidFill>
              </a:rPr>
              <a:t>trực  </a:t>
            </a:r>
            <a:r>
              <a:rPr lang="vi-VN" sz="900" kern="0" spc="-2" dirty="0" smtClean="0">
                <a:solidFill>
                  <a:schemeClr val="bg1"/>
                </a:solidFill>
              </a:rPr>
              <a:t>tiếp.</a:t>
            </a:r>
            <a:endParaRPr lang="en-US" sz="900" kern="0" spc="-2" dirty="0" smtClean="0">
              <a:solidFill>
                <a:schemeClr val="bg1"/>
              </a:solidFill>
            </a:endParaRPr>
          </a:p>
          <a:p>
            <a:pPr marL="0" indent="0" defTabSz="914400">
              <a:lnSpc>
                <a:spcPts val="884"/>
              </a:lnSpc>
              <a:buNone/>
            </a:pPr>
            <a:endParaRPr lang="vi-VN" sz="800" kern="0" dirty="0" smtClean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marR="126751" indent="0" defTabSz="914400">
              <a:lnSpc>
                <a:spcPts val="820"/>
              </a:lnSpc>
              <a:buNone/>
            </a:pPr>
            <a:r>
              <a:rPr lang="vi-VN" sz="900" kern="0" spc="-2" dirty="0" smtClean="0">
                <a:solidFill>
                  <a:schemeClr val="bg1"/>
                </a:solidFill>
              </a:rPr>
              <a:t>BlackBerry </a:t>
            </a:r>
            <a:r>
              <a:rPr lang="vi-VN" sz="900" kern="0" spc="-4" dirty="0" smtClean="0">
                <a:solidFill>
                  <a:schemeClr val="bg1"/>
                </a:solidFill>
              </a:rPr>
              <a:t>Messenger </a:t>
            </a:r>
            <a:r>
              <a:rPr lang="vi-VN" sz="900" kern="0" spc="-2" dirty="0" smtClean="0">
                <a:solidFill>
                  <a:schemeClr val="bg1"/>
                </a:solidFill>
              </a:rPr>
              <a:t>(BBM) là một ứng dụng gốc </a:t>
            </a:r>
            <a:r>
              <a:rPr lang="vi-VN" sz="900" kern="0" dirty="0" smtClean="0">
                <a:solidFill>
                  <a:schemeClr val="bg1"/>
                </a:solidFill>
              </a:rPr>
              <a:t>có sẵn trên các </a:t>
            </a:r>
            <a:r>
              <a:rPr lang="vi-VN" sz="900" kern="0" spc="-2" dirty="0" smtClean="0">
                <a:solidFill>
                  <a:schemeClr val="bg1"/>
                </a:solidFill>
              </a:rPr>
              <a:t>thiết bị di  động</a:t>
            </a:r>
            <a:r>
              <a:rPr lang="vi-VN" sz="900" kern="0" dirty="0" smtClean="0">
                <a:solidFill>
                  <a:schemeClr val="bg1"/>
                </a:solidFill>
              </a:rPr>
              <a:t> </a:t>
            </a:r>
            <a:r>
              <a:rPr lang="vi-VN" sz="900" kern="0" spc="-9" dirty="0" smtClean="0">
                <a:solidFill>
                  <a:schemeClr val="bg1"/>
                </a:solidFill>
              </a:rPr>
              <a:t>BlackBerry.</a:t>
            </a:r>
            <a:endParaRPr lang="vi-VN" sz="900" kern="0" spc="-9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453" y="83522"/>
            <a:ext cx="3781476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Sự </a:t>
            </a:r>
            <a:r>
              <a:rPr dirty="0"/>
              <a:t>khác </a:t>
            </a:r>
            <a:r>
              <a:rPr spc="-2" dirty="0"/>
              <a:t>nhau </a:t>
            </a:r>
            <a:r>
              <a:rPr dirty="0"/>
              <a:t>giữa </a:t>
            </a:r>
            <a:r>
              <a:rPr spc="-4" dirty="0"/>
              <a:t>Native </a:t>
            </a:r>
            <a:r>
              <a:rPr dirty="0"/>
              <a:t>Apps </a:t>
            </a:r>
            <a:r>
              <a:rPr spc="-9" dirty="0"/>
              <a:t>và </a:t>
            </a:r>
            <a:r>
              <a:rPr spc="-2" dirty="0"/>
              <a:t>HTML5</a:t>
            </a:r>
            <a:r>
              <a:rPr spc="-33" dirty="0"/>
              <a:t> </a:t>
            </a:r>
            <a:r>
              <a:rPr dirty="0"/>
              <a:t>Apps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4373" y="452983"/>
            <a:ext cx="3683556" cy="701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4740" y="1356910"/>
            <a:ext cx="3546908" cy="1084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8041" y="1360141"/>
          <a:ext cx="3531725" cy="1140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4389"/>
                <a:gridCol w="1757336"/>
              </a:tblGrid>
              <a:tr h="312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Native 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Apps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18415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HTML5</a:t>
                      </a:r>
                      <a:r>
                        <a:rPr sz="7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Apps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marL="91440" marR="102870">
                        <a:lnSpc>
                          <a:spcPct val="102699"/>
                        </a:lnSpc>
                        <a:spcBef>
                          <a:spcPts val="95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Native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apps chạy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trên các thiết bị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iOS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Android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tải về hoặc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mua 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cửa hàng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ứng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dụng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trực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tuyến.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412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10489" marR="83185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HTML5 Apps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chạy trên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máy chủ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Web, thường  là trong một 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</a:t>
                      </a:r>
                      <a:r>
                        <a:rPr sz="6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Web.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</a:tr>
              <a:tr h="398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 marR="115570">
                        <a:lnSpc>
                          <a:spcPct val="102299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Native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Apps sử dụng ngôn ngữ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lập trình,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chẳng</a:t>
                      </a:r>
                      <a:r>
                        <a:rPr sz="600" spc="-1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hạn  như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Java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 thiết bị Android và Objective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C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 thiết bị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iOS.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10489" marR="83185" algn="just">
                        <a:lnSpc>
                          <a:spcPct val="102299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nhà phát triển web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dụng HTML, JavaScript  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CSS. Họ cần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phải có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kỹ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năng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của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Java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mục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tiêu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để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viết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ứng dụng bản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địa.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34920" y="479543"/>
            <a:ext cx="3472862" cy="84175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6"/>
              </a:lnSpc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ứng dụng 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truy cập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bất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thiết bị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pc="7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 smtClean="0">
                <a:solidFill>
                  <a:srgbClr val="FFFFFF"/>
                </a:solidFill>
                <a:latin typeface="Arial"/>
                <a:cs typeface="Arial"/>
              </a:rPr>
              <a:t>qua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tương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tự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như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trang 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di</a:t>
            </a:r>
            <a:r>
              <a:rPr spc="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động.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 marR="200295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ứng dụng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khả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truy cập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offline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nghĩa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phải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kết nối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mạng.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36502" indent="-120623">
              <a:buClr>
                <a:srgbClr val="AC1317"/>
              </a:buClr>
              <a:buSzPct val="151351"/>
              <a:buFont typeface="Wingdings"/>
              <a:buChar char=""/>
              <a:tabLst>
                <a:tab pos="136780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sự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biệt giữa các </a:t>
            </a:r>
            <a:r>
              <a:rPr spc="2" dirty="0">
                <a:latin typeface="Calibri"/>
                <a:cs typeface="Calibri"/>
              </a:rPr>
              <a:t>ứng dụng </a:t>
            </a:r>
            <a:r>
              <a:rPr dirty="0">
                <a:latin typeface="Calibri"/>
                <a:cs typeface="Calibri"/>
              </a:rPr>
              <a:t>gốc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ứng dụng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295" y="738649"/>
            <a:ext cx="3675634" cy="4094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94" y="1129738"/>
            <a:ext cx="3678935" cy="327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994" y="1469136"/>
            <a:ext cx="3678935" cy="3271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334" y="1791338"/>
            <a:ext cx="3679595" cy="3217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975" y="2099366"/>
            <a:ext cx="3679595" cy="802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32780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31" dirty="0"/>
              <a:t>Ưu </a:t>
            </a:r>
            <a:r>
              <a:rPr spc="-2" dirty="0"/>
              <a:t>điểm của </a:t>
            </a:r>
            <a:r>
              <a:rPr spc="-4" dirty="0"/>
              <a:t>HTML5</a:t>
            </a:r>
            <a:r>
              <a:rPr spc="18" dirty="0"/>
              <a:t> </a:t>
            </a:r>
            <a:r>
              <a:rPr spc="-4" dirty="0"/>
              <a:t>Apps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232016" y="368531"/>
            <a:ext cx="3562806" cy="2513458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39287" marR="2229" indent="-120344" algn="just">
              <a:lnSpc>
                <a:spcPct val="100800"/>
              </a:lnSpc>
              <a:spcBef>
                <a:spcPts val="4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9566" algn="l"/>
              </a:tabLst>
            </a:pPr>
            <a:r>
              <a:rPr spc="-11" dirty="0">
                <a:latin typeface="Calibri"/>
                <a:cs typeface="Calibri"/>
              </a:rPr>
              <a:t>Ưu </a:t>
            </a:r>
            <a:r>
              <a:rPr dirty="0">
                <a:latin typeface="Calibri"/>
                <a:cs typeface="Calibri"/>
              </a:rPr>
              <a:t>điểm chính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việc sử dụng HTML5 là để 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2" dirty="0">
                <a:latin typeface="Calibri"/>
                <a:cs typeface="Calibri"/>
              </a:rPr>
              <a:t>trên 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loạt các thiết bị dễ dàng. Một số lý </a:t>
            </a:r>
            <a:r>
              <a:rPr spc="2" dirty="0">
                <a:latin typeface="Calibri"/>
                <a:cs typeface="Calibri"/>
              </a:rPr>
              <a:t>do </a:t>
            </a:r>
            <a:r>
              <a:rPr dirty="0">
                <a:latin typeface="Calibri"/>
                <a:cs typeface="Calibri"/>
              </a:rPr>
              <a:t>để phát triển 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HTML5 </a:t>
            </a:r>
            <a:r>
              <a:rPr spc="2" dirty="0">
                <a:latin typeface="Calibri"/>
                <a:cs typeface="Calibri"/>
              </a:rPr>
              <a:t>như 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9193" marR="88030">
              <a:lnSpc>
                <a:spcPts val="728"/>
              </a:lnSpc>
              <a:spcBef>
                <a:spcPts val="233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Users cannot identify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differences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- Không thể xác định xem họ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đang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làm việc trên 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ứng dụng HTML5 gốc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lai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hoặc một ứng dụng hoàn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toàn có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nguồn gốc hoặc một ứng  dụng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HTML5.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850">
              <a:lnSpc>
                <a:spcPts val="785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Users adjust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styles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devices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- Ứng dụng HTML5 có thể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xem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trên bất kỳ thiết</a:t>
            </a:r>
            <a:r>
              <a:rPr sz="700" spc="1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bị</a:t>
            </a:r>
            <a:endParaRPr sz="700" dirty="0">
              <a:latin typeface="Arial"/>
              <a:cs typeface="Arial"/>
            </a:endParaRPr>
          </a:p>
          <a:p>
            <a:pPr marL="5850">
              <a:lnSpc>
                <a:spcPts val="785"/>
              </a:lnSpc>
            </a:pP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có chứa trình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duyệt</a:t>
            </a:r>
            <a:r>
              <a:rPr sz="700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7" dirty="0">
                <a:solidFill>
                  <a:srgbClr val="FFFFFF"/>
                </a:solidFill>
                <a:latin typeface="Arial"/>
                <a:cs typeface="Arial"/>
              </a:rPr>
              <a:t>Web.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850" marR="166866">
              <a:lnSpc>
                <a:spcPts val="728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Upcoming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functionalities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HTML5 không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hỗ trợ tất cả các tính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thiết bị, 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nó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đến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với các chức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năng</a:t>
            </a:r>
            <a:r>
              <a:rPr sz="70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mới.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 marR="133159">
              <a:lnSpc>
                <a:spcPts val="728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Improving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Nhiều nhà phát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triển tìm hiểu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phương pháp mới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để cải thiện  hiệu suất của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 web.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7800" marR="50979" algn="just">
              <a:lnSpc>
                <a:spcPts val="728"/>
              </a:lnSpc>
              <a:spcBef>
                <a:spcPts val="2"/>
              </a:spcBef>
            </a:pPr>
            <a:r>
              <a:rPr sz="700" b="1" spc="-2" dirty="0">
                <a:latin typeface="Arial"/>
                <a:cs typeface="Arial"/>
              </a:rPr>
              <a:t>Independent </a:t>
            </a:r>
            <a:r>
              <a:rPr sz="700" b="1" spc="-4" dirty="0">
                <a:latin typeface="Arial"/>
                <a:cs typeface="Arial"/>
              </a:rPr>
              <a:t>device </a:t>
            </a:r>
            <a:r>
              <a:rPr sz="700" spc="-2" dirty="0">
                <a:latin typeface="Arial"/>
                <a:cs typeface="Arial"/>
              </a:rPr>
              <a:t>- </a:t>
            </a:r>
            <a:r>
              <a:rPr sz="700" spc="-4" dirty="0">
                <a:latin typeface="Arial"/>
                <a:cs typeface="Arial"/>
              </a:rPr>
              <a:t>Nếu </a:t>
            </a:r>
            <a:r>
              <a:rPr sz="700" spc="-2" dirty="0">
                <a:latin typeface="Arial"/>
                <a:cs typeface="Arial"/>
              </a:rPr>
              <a:t>các </a:t>
            </a:r>
            <a:r>
              <a:rPr sz="700" spc="-4" dirty="0">
                <a:latin typeface="Arial"/>
                <a:cs typeface="Arial"/>
              </a:rPr>
              <a:t>nhà phát </a:t>
            </a:r>
            <a:r>
              <a:rPr sz="700" spc="-2" dirty="0">
                <a:latin typeface="Arial"/>
                <a:cs typeface="Arial"/>
              </a:rPr>
              <a:t>triển muốn </a:t>
            </a:r>
            <a:r>
              <a:rPr sz="700" spc="-4" dirty="0">
                <a:latin typeface="Arial"/>
                <a:cs typeface="Arial"/>
              </a:rPr>
              <a:t>rằng ứng dụng </a:t>
            </a:r>
            <a:r>
              <a:rPr sz="700" spc="-2" dirty="0">
                <a:latin typeface="Arial"/>
                <a:cs typeface="Arial"/>
              </a:rPr>
              <a:t>của họ </a:t>
            </a:r>
            <a:r>
              <a:rPr sz="700" spc="-4" dirty="0">
                <a:latin typeface="Arial"/>
                <a:cs typeface="Arial"/>
              </a:rPr>
              <a:t>được </a:t>
            </a:r>
            <a:r>
              <a:rPr sz="700" spc="-2" dirty="0">
                <a:latin typeface="Arial"/>
                <a:cs typeface="Arial"/>
              </a:rPr>
              <a:t>sử </a:t>
            </a:r>
            <a:r>
              <a:rPr sz="700" spc="-4" dirty="0">
                <a:latin typeface="Arial"/>
                <a:cs typeface="Arial"/>
              </a:rPr>
              <a:t>dụng  bởi </a:t>
            </a:r>
            <a:r>
              <a:rPr sz="700" spc="-2" dirty="0">
                <a:latin typeface="Arial"/>
                <a:cs typeface="Arial"/>
              </a:rPr>
              <a:t>một số </a:t>
            </a:r>
            <a:r>
              <a:rPr sz="700" spc="-4" dirty="0">
                <a:latin typeface="Arial"/>
                <a:cs typeface="Arial"/>
              </a:rPr>
              <a:t>lượng </a:t>
            </a:r>
            <a:r>
              <a:rPr sz="700" spc="-2" dirty="0">
                <a:latin typeface="Arial"/>
                <a:cs typeface="Arial"/>
              </a:rPr>
              <a:t>lớn </a:t>
            </a:r>
            <a:r>
              <a:rPr sz="700" spc="-4" dirty="0">
                <a:latin typeface="Arial"/>
                <a:cs typeface="Arial"/>
              </a:rPr>
              <a:t>người </a:t>
            </a:r>
            <a:r>
              <a:rPr sz="700" spc="-2" dirty="0">
                <a:latin typeface="Arial"/>
                <a:cs typeface="Arial"/>
              </a:rPr>
              <a:t>sử </a:t>
            </a:r>
            <a:r>
              <a:rPr sz="700" spc="-4" dirty="0">
                <a:latin typeface="Arial"/>
                <a:cs typeface="Arial"/>
              </a:rPr>
              <a:t>dụng, </a:t>
            </a:r>
            <a:r>
              <a:rPr sz="700" spc="-2" dirty="0">
                <a:latin typeface="Arial"/>
                <a:cs typeface="Arial"/>
              </a:rPr>
              <a:t>sau đó họ sẽ thiết kế và </a:t>
            </a:r>
            <a:r>
              <a:rPr sz="700" spc="-4" dirty="0">
                <a:latin typeface="Arial"/>
                <a:cs typeface="Arial"/>
              </a:rPr>
              <a:t>phát </a:t>
            </a:r>
            <a:r>
              <a:rPr sz="700" spc="-2" dirty="0">
                <a:latin typeface="Arial"/>
                <a:cs typeface="Arial"/>
              </a:rPr>
              <a:t>triển ứng </a:t>
            </a:r>
            <a:r>
              <a:rPr sz="700" spc="-4" dirty="0">
                <a:latin typeface="Arial"/>
                <a:cs typeface="Arial"/>
              </a:rPr>
              <a:t>dụng </a:t>
            </a:r>
            <a:r>
              <a:rPr sz="700" spc="-2" dirty="0">
                <a:latin typeface="Arial"/>
                <a:cs typeface="Arial"/>
              </a:rPr>
              <a:t>cho cả  </a:t>
            </a:r>
            <a:r>
              <a:rPr sz="700" spc="-4" dirty="0">
                <a:latin typeface="Arial"/>
                <a:cs typeface="Arial"/>
              </a:rPr>
              <a:t>người dùng </a:t>
            </a:r>
            <a:r>
              <a:rPr sz="700" spc="-2" dirty="0">
                <a:latin typeface="Arial"/>
                <a:cs typeface="Arial"/>
              </a:rPr>
              <a:t>điện thoại di </a:t>
            </a:r>
            <a:r>
              <a:rPr sz="700" spc="-4" dirty="0">
                <a:latin typeface="Arial"/>
                <a:cs typeface="Arial"/>
              </a:rPr>
              <a:t>động </a:t>
            </a:r>
            <a:r>
              <a:rPr sz="700" spc="-2" dirty="0">
                <a:latin typeface="Arial"/>
                <a:cs typeface="Arial"/>
              </a:rPr>
              <a:t>cũng </a:t>
            </a:r>
            <a:r>
              <a:rPr sz="700" spc="-4" dirty="0">
                <a:latin typeface="Arial"/>
                <a:cs typeface="Arial"/>
              </a:rPr>
              <a:t>như người </a:t>
            </a:r>
            <a:r>
              <a:rPr sz="700" spc="-2" dirty="0">
                <a:latin typeface="Arial"/>
                <a:cs typeface="Arial"/>
              </a:rPr>
              <a:t>sử </a:t>
            </a:r>
            <a:r>
              <a:rPr sz="700" spc="-4" dirty="0">
                <a:latin typeface="Arial"/>
                <a:cs typeface="Arial"/>
              </a:rPr>
              <a:t>dụng </a:t>
            </a:r>
            <a:r>
              <a:rPr sz="700" spc="-2" dirty="0">
                <a:latin typeface="Arial"/>
                <a:cs typeface="Arial"/>
              </a:rPr>
              <a:t>máy tính để</a:t>
            </a:r>
            <a:r>
              <a:rPr sz="700" spc="57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bàn.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7800" marR="35379">
              <a:lnSpc>
                <a:spcPts val="728"/>
              </a:lnSpc>
            </a:pPr>
            <a:r>
              <a:rPr sz="700" b="1" spc="-4" dirty="0">
                <a:latin typeface="Arial"/>
                <a:cs typeface="Arial"/>
              </a:rPr>
              <a:t>Developers </a:t>
            </a:r>
            <a:r>
              <a:rPr sz="700" b="1" spc="-2" dirty="0">
                <a:latin typeface="Arial"/>
                <a:cs typeface="Arial"/>
              </a:rPr>
              <a:t>are not locked in app stores </a:t>
            </a:r>
            <a:r>
              <a:rPr sz="700" spc="-2" dirty="0">
                <a:latin typeface="Arial"/>
                <a:cs typeface="Arial"/>
              </a:rPr>
              <a:t>– </a:t>
            </a:r>
            <a:r>
              <a:rPr sz="700" spc="-4" dirty="0">
                <a:latin typeface="Arial"/>
                <a:cs typeface="Arial"/>
              </a:rPr>
              <a:t>Những nhà </a:t>
            </a:r>
            <a:r>
              <a:rPr sz="700" spc="-2" dirty="0">
                <a:latin typeface="Arial"/>
                <a:cs typeface="Arial"/>
              </a:rPr>
              <a:t>phát triển </a:t>
            </a:r>
            <a:r>
              <a:rPr sz="700" spc="-4" dirty="0">
                <a:latin typeface="Arial"/>
                <a:cs typeface="Arial"/>
              </a:rPr>
              <a:t>HTML5 không </a:t>
            </a:r>
            <a:r>
              <a:rPr sz="700" spc="-2" dirty="0">
                <a:latin typeface="Arial"/>
                <a:cs typeface="Arial"/>
              </a:rPr>
              <a:t>giới </a:t>
            </a:r>
            <a:r>
              <a:rPr sz="700" spc="-4" dirty="0">
                <a:latin typeface="Arial"/>
                <a:cs typeface="Arial"/>
              </a:rPr>
              <a:t>hạn  </a:t>
            </a:r>
            <a:r>
              <a:rPr sz="700" spc="-2" dirty="0">
                <a:latin typeface="Arial"/>
                <a:cs typeface="Arial"/>
              </a:rPr>
              <a:t>cửa </a:t>
            </a:r>
            <a:r>
              <a:rPr sz="700" spc="-4" dirty="0">
                <a:latin typeface="Arial"/>
                <a:cs typeface="Arial"/>
              </a:rPr>
              <a:t>hàng ứng dụng. </a:t>
            </a:r>
            <a:r>
              <a:rPr sz="700" spc="-2" dirty="0">
                <a:latin typeface="Arial"/>
                <a:cs typeface="Arial"/>
              </a:rPr>
              <a:t>Thay vào </a:t>
            </a:r>
            <a:r>
              <a:rPr sz="700" spc="-4" dirty="0">
                <a:latin typeface="Arial"/>
                <a:cs typeface="Arial"/>
              </a:rPr>
              <a:t>đó, </a:t>
            </a:r>
            <a:r>
              <a:rPr sz="700" spc="-2" dirty="0">
                <a:latin typeface="Arial"/>
                <a:cs typeface="Arial"/>
              </a:rPr>
              <a:t>họ có thể tạo ra các </a:t>
            </a:r>
            <a:r>
              <a:rPr sz="700" spc="-4" dirty="0">
                <a:latin typeface="Arial"/>
                <a:cs typeface="Arial"/>
              </a:rPr>
              <a:t>ứng dụng </a:t>
            </a:r>
            <a:r>
              <a:rPr sz="700" spc="-2" dirty="0">
                <a:latin typeface="Arial"/>
                <a:cs typeface="Arial"/>
              </a:rPr>
              <a:t>và </a:t>
            </a:r>
            <a:r>
              <a:rPr sz="700" spc="-4" dirty="0">
                <a:latin typeface="Arial"/>
                <a:cs typeface="Arial"/>
              </a:rPr>
              <a:t>bán chúng như các  </a:t>
            </a:r>
            <a:r>
              <a:rPr sz="700" spc="-2" dirty="0">
                <a:latin typeface="Arial"/>
                <a:cs typeface="Arial"/>
              </a:rPr>
              <a:t>trang </a:t>
            </a:r>
            <a:r>
              <a:rPr sz="700" spc="-4" dirty="0">
                <a:latin typeface="Arial"/>
                <a:cs typeface="Arial"/>
              </a:rPr>
              <a:t>web</a:t>
            </a:r>
            <a:r>
              <a:rPr sz="700" spc="11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khác.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295" y="738649"/>
            <a:ext cx="3675634" cy="395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994" y="1129738"/>
            <a:ext cx="3690157" cy="3278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335" y="1454150"/>
            <a:ext cx="3679595" cy="724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975" y="2139950"/>
            <a:ext cx="3676955" cy="3632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975" y="2494537"/>
            <a:ext cx="3676955" cy="40741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2016" y="1149350"/>
            <a:ext cx="3615913" cy="170164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850">
              <a:lnSpc>
                <a:spcPts val="785"/>
              </a:lnSpc>
              <a:spcBef>
                <a:spcPts val="42"/>
              </a:spcBef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Uploading Files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- Các ứng dụng gốc có thể truy cập hệ thống tập tin trong Android </a:t>
            </a:r>
            <a:r>
              <a:rPr sz="700" spc="-2" dirty="0" err="1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7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 err="1" smtClean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lang="en-US" sz="700" dirty="0">
                <a:latin typeface="Arial"/>
                <a:cs typeface="Arial"/>
              </a:rPr>
              <a:t> </a:t>
            </a:r>
            <a:r>
              <a:rPr sz="700" spc="-2" dirty="0" err="1" smtClean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700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tập tin trong iOS. </a:t>
            </a:r>
            <a:r>
              <a:rPr sz="700" spc="-13" dirty="0">
                <a:solidFill>
                  <a:srgbClr val="FFFFFF"/>
                </a:solidFill>
                <a:latin typeface="Arial"/>
                <a:cs typeface="Arial"/>
              </a:rPr>
              <a:t>Tuy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nhiên,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tập tin API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HTML5 không hoạt động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trên Android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hay</a:t>
            </a:r>
            <a:r>
              <a:rPr sz="700" spc="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iOS.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850" marR="150987">
              <a:lnSpc>
                <a:spcPts val="728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Push Notifications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thông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báo đẩy được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gửi luôn luôn với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kết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nối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IP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mở các  ứng dụng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trên thiết bị</a:t>
            </a:r>
            <a:r>
              <a:rPr sz="7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iOS.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68529">
              <a:lnSpc>
                <a:spcPct val="86300"/>
              </a:lnSpc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Accessing device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files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Các ứng dụng gốc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giao tiếp với các tập tin trên các thiết bị,  chẳng hạn như địa chỉ liên lạc và hình ảnh. </a:t>
            </a:r>
            <a:r>
              <a:rPr sz="700" spc="-11" dirty="0">
                <a:solidFill>
                  <a:srgbClr val="FFFFFF"/>
                </a:solidFill>
                <a:latin typeface="Arial"/>
                <a:cs typeface="Arial"/>
              </a:rPr>
              <a:t>Tuy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nhiên, những tập tin này không thể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 nhìn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thấy từ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HTML5 ứng</a:t>
            </a:r>
            <a:r>
              <a:rPr sz="700"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7800" marR="70479">
              <a:lnSpc>
                <a:spcPts val="728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Superior graphics than HTML5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yếu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tố cavans,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nó sẽ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tạo  ra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trải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nghiệm 3D đầy</a:t>
            </a:r>
            <a:r>
              <a:rPr sz="700" spc="1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đủ.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800" marR="117280">
              <a:lnSpc>
                <a:spcPts val="728"/>
              </a:lnSpc>
            </a:pP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Offline access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HTML5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cung cấp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quyền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truy cập vào các ứng dụng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 offline. </a:t>
            </a:r>
            <a:r>
              <a:rPr sz="700" spc="-13" dirty="0">
                <a:solidFill>
                  <a:srgbClr val="FFFFFF"/>
                </a:solidFill>
                <a:latin typeface="Arial"/>
                <a:cs typeface="Arial"/>
              </a:rPr>
              <a:t>Tuy 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nhiên,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ứng dụng bản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địa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được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lưu trữ trên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máy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tính địa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phương,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do đó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người dùng 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không cần truy cập vào trang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để làm việc với các ứng</a:t>
            </a:r>
            <a:r>
              <a:rPr sz="700"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26701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31" dirty="0"/>
              <a:t>Ưu </a:t>
            </a:r>
            <a:r>
              <a:rPr spc="-2" dirty="0"/>
              <a:t>điểm của </a:t>
            </a:r>
            <a:r>
              <a:rPr spc="-7" dirty="0"/>
              <a:t>Native</a:t>
            </a:r>
            <a:r>
              <a:rPr spc="4" dirty="0"/>
              <a:t> </a:t>
            </a:r>
            <a:r>
              <a:rPr spc="-4" dirty="0"/>
              <a:t>Apps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9" name="object 9"/>
          <p:cNvSpPr txBox="1"/>
          <p:nvPr/>
        </p:nvSpPr>
        <p:spPr>
          <a:xfrm>
            <a:off x="235844" y="340600"/>
            <a:ext cx="3559781" cy="656350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35666" marR="2229" indent="-120623" algn="just">
              <a:lnSpc>
                <a:spcPct val="100800"/>
              </a:lnSpc>
              <a:spcBef>
                <a:spcPts val="4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5944" algn="l"/>
              </a:tabLst>
            </a:pPr>
            <a:r>
              <a:rPr dirty="0">
                <a:latin typeface="Calibri"/>
                <a:cs typeface="Calibri"/>
              </a:rPr>
              <a:t>Lợi thế </a:t>
            </a:r>
            <a:r>
              <a:rPr spc="-2" dirty="0">
                <a:latin typeface="Calibri"/>
                <a:cs typeface="Calibri"/>
              </a:rPr>
              <a:t>chính </a:t>
            </a:r>
            <a:r>
              <a:rPr dirty="0">
                <a:latin typeface="Calibri"/>
                <a:cs typeface="Calibri"/>
              </a:rPr>
              <a:t>của các ứng dụng gốc trên 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HTML5 là </a:t>
            </a:r>
            <a:r>
              <a:rPr spc="2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được nhanh  hơn so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HTML5. 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bản địa cung cấp nhiều lợi ích hơn  so với các </a:t>
            </a:r>
            <a:r>
              <a:rPr spc="2" dirty="0">
                <a:latin typeface="Calibri"/>
                <a:cs typeface="Calibri"/>
              </a:rPr>
              <a:t>ứng dụng </a:t>
            </a:r>
            <a:r>
              <a:rPr dirty="0">
                <a:latin typeface="Calibri"/>
                <a:cs typeface="Calibri"/>
              </a:rPr>
              <a:t>HTML5.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5571" marR="153495">
              <a:lnSpc>
                <a:spcPts val="728"/>
              </a:lnSpc>
              <a:spcBef>
                <a:spcPts val="594"/>
              </a:spcBef>
            </a:pP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Providing </a:t>
            </a:r>
            <a:r>
              <a:rPr sz="700" b="1" spc="-2" dirty="0">
                <a:solidFill>
                  <a:srgbClr val="FFFFFF"/>
                </a:solidFill>
                <a:latin typeface="Arial"/>
                <a:cs typeface="Arial"/>
              </a:rPr>
              <a:t>access to </a:t>
            </a:r>
            <a:r>
              <a:rPr sz="700" b="1" spc="-4" dirty="0">
                <a:solidFill>
                  <a:srgbClr val="FFFFFF"/>
                </a:solidFill>
                <a:latin typeface="Arial"/>
                <a:cs typeface="Arial"/>
              </a:rPr>
              <a:t>device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hardware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- Không có sẵn API cho gia tốc,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máy ảnh, hoặc  bất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kỳ thiết bị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cứng khác cho các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ứng dụng</a:t>
            </a:r>
            <a:r>
              <a:rPr sz="700"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HTML5.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4" dirty="0"/>
              <a:t>Tổng</a:t>
            </a:r>
            <a:r>
              <a:rPr spc="-26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68531"/>
            <a:ext cx="3451133" cy="1979819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786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7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lưu trữ là </a:t>
            </a:r>
            <a:r>
              <a:rPr spc="2" dirty="0">
                <a:latin typeface="Calibri"/>
                <a:cs typeface="Calibri"/>
              </a:rPr>
              <a:t>một đặc </a:t>
            </a:r>
            <a:r>
              <a:rPr dirty="0">
                <a:latin typeface="Calibri"/>
                <a:cs typeface="Calibri"/>
              </a:rPr>
              <a:t>điểm kỹ thuật </a:t>
            </a:r>
            <a:r>
              <a:rPr spc="2" dirty="0">
                <a:latin typeface="Calibri"/>
                <a:cs typeface="Calibri"/>
              </a:rPr>
              <a:t>W3C </a:t>
            </a:r>
            <a:r>
              <a:rPr dirty="0">
                <a:latin typeface="Calibri"/>
                <a:cs typeface="Calibri"/>
              </a:rPr>
              <a:t>cung cấp chức năng để lưu trữ </a:t>
            </a:r>
            <a:r>
              <a:rPr spc="2" dirty="0">
                <a:latin typeface="Calibri"/>
                <a:cs typeface="Calibri"/>
              </a:rPr>
              <a:t>dữ  </a:t>
            </a:r>
            <a:r>
              <a:rPr dirty="0">
                <a:latin typeface="Calibri"/>
                <a:cs typeface="Calibri"/>
              </a:rPr>
              <a:t>liệu trên phía máy </a:t>
            </a:r>
            <a:r>
              <a:rPr spc="2" dirty="0">
                <a:latin typeface="Calibri"/>
                <a:cs typeface="Calibri"/>
              </a:rPr>
              <a:t>khách cho </a:t>
            </a:r>
            <a:r>
              <a:rPr dirty="0">
                <a:latin typeface="Calibri"/>
                <a:cs typeface="Calibri"/>
              </a:rPr>
              <a:t>cả hai </a:t>
            </a:r>
            <a:r>
              <a:rPr spc="2" dirty="0">
                <a:latin typeface="Calibri"/>
                <a:cs typeface="Calibri"/>
              </a:rPr>
              <a:t>nhu </a:t>
            </a:r>
            <a:r>
              <a:rPr dirty="0">
                <a:latin typeface="Calibri"/>
                <a:cs typeface="Calibri"/>
              </a:rPr>
              <a:t>cầu </a:t>
            </a:r>
            <a:r>
              <a:rPr spc="2" dirty="0">
                <a:latin typeface="Calibri"/>
                <a:cs typeface="Calibri"/>
              </a:rPr>
              <a:t>thường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xuyên.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web HTML5 sử dụng lưu trữ web để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spc="-2" dirty="0">
                <a:latin typeface="Calibri"/>
                <a:cs typeface="Calibri"/>
              </a:rPr>
              <a:t>hiện </a:t>
            </a:r>
            <a:r>
              <a:rPr dirty="0">
                <a:latin typeface="Calibri"/>
                <a:cs typeface="Calibri"/>
              </a:rPr>
              <a:t>phía khách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hàng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388"/>
              </a:spcBef>
            </a:pPr>
            <a:r>
              <a:rPr spc="2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liên : </a:t>
            </a:r>
            <a:r>
              <a:rPr spc="2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phiên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</a:t>
            </a:r>
            <a:r>
              <a:rPr spc="2" dirty="0">
                <a:latin typeface="Calibri"/>
                <a:cs typeface="Calibri"/>
              </a:rPr>
              <a:t>địa </a:t>
            </a:r>
            <a:r>
              <a:rPr dirty="0">
                <a:latin typeface="Calibri"/>
                <a:cs typeface="Calibri"/>
              </a:rPr>
              <a:t>phương cũng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tạm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thời.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2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phiên </a:t>
            </a:r>
            <a:r>
              <a:rPr spc="2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dõi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2" dirty="0">
                <a:latin typeface="Calibri"/>
                <a:cs typeface="Calibri"/>
              </a:rPr>
              <a:t>cho một cửa </a:t>
            </a:r>
            <a:r>
              <a:rPr dirty="0">
                <a:latin typeface="Calibri"/>
                <a:cs typeface="Calibri"/>
              </a:rPr>
              <a:t>sổ hoặc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tab.</a:t>
            </a:r>
            <a:endParaRPr>
              <a:latin typeface="Calibri"/>
              <a:cs typeface="Calibri"/>
            </a:endParaRPr>
          </a:p>
          <a:p>
            <a:pPr marL="125916" marR="2786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SetItem () </a:t>
            </a:r>
            <a:r>
              <a:rPr spc="-2" dirty="0">
                <a:latin typeface="Calibri"/>
                <a:cs typeface="Calibri"/>
              </a:rPr>
              <a:t>và getItem </a:t>
            </a:r>
            <a:r>
              <a:rPr dirty="0">
                <a:latin typeface="Calibri"/>
                <a:cs typeface="Calibri"/>
              </a:rPr>
              <a:t>() phương pháp được sử dụng để lưu trữ </a:t>
            </a:r>
            <a:r>
              <a:rPr spc="-2" dirty="0">
                <a:latin typeface="Calibri"/>
                <a:cs typeface="Calibri"/>
              </a:rPr>
              <a:t>và lấy dữ  </a:t>
            </a:r>
            <a:r>
              <a:rPr dirty="0">
                <a:latin typeface="Calibri"/>
                <a:cs typeface="Calibri"/>
              </a:rPr>
              <a:t>liệu từ phiên lưu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5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Lưu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trữ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địa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lưu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dữ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thời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gian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dài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trên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máy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4"/>
              </a:spcBef>
            </a:pPr>
            <a:r>
              <a:rPr dirty="0">
                <a:latin typeface="Calibri"/>
                <a:cs typeface="Calibri"/>
              </a:rPr>
              <a:t>của người dùng,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qua trình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  <a:endParaRPr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sz="900">
              <a:latin typeface="Times New Roman"/>
              <a:cs typeface="Times New Roman"/>
            </a:endParaRPr>
          </a:p>
          <a:p>
            <a:pPr marL="125916" marR="2786" indent="-120344">
              <a:lnSpc>
                <a:spcPct val="1004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2" dirty="0">
                <a:latin typeface="Calibri"/>
                <a:cs typeface="Calibri"/>
              </a:rPr>
              <a:t>IndexedDB </a:t>
            </a:r>
            <a:r>
              <a:rPr dirty="0">
                <a:latin typeface="Calibri"/>
                <a:cs typeface="Calibri"/>
              </a:rPr>
              <a:t>API </a:t>
            </a:r>
            <a:r>
              <a:rPr spc="-2" dirty="0">
                <a:latin typeface="Calibri"/>
                <a:cs typeface="Calibri"/>
              </a:rPr>
              <a:t>về cơ </a:t>
            </a:r>
            <a:r>
              <a:rPr dirty="0">
                <a:latin typeface="Calibri"/>
                <a:cs typeface="Calibri"/>
              </a:rPr>
              <a:t>bản là một đối tượng lưu trữ có thể được sử dụng để lưu  trữ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thao </a:t>
            </a:r>
            <a:r>
              <a:rPr spc="-2" dirty="0">
                <a:latin typeface="Calibri"/>
                <a:cs typeface="Calibri"/>
              </a:rPr>
              <a:t>tác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trên phía máy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khách.</a:t>
            </a:r>
            <a:endParaRPr>
              <a:latin typeface="Calibri"/>
              <a:cs typeface="Calibri"/>
            </a:endParaRPr>
          </a:p>
          <a:p>
            <a:pPr>
              <a:spcBef>
                <a:spcPts val="11"/>
              </a:spcBef>
              <a:buClr>
                <a:srgbClr val="AC1317"/>
              </a:buClr>
              <a:buFont typeface="Wingdings"/>
              <a:buChar char=""/>
            </a:pPr>
            <a:endParaRPr sz="9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ứng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địa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còn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gọi</a:t>
            </a:r>
            <a:r>
              <a:rPr spc="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ứng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gốc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chương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trình</a:t>
            </a:r>
            <a:r>
              <a:rPr spc="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ứng</a:t>
            </a:r>
            <a:r>
              <a:rPr spc="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7"/>
              </a:spcBef>
            </a:pPr>
            <a:r>
              <a:rPr dirty="0">
                <a:latin typeface="Calibri"/>
                <a:cs typeface="Calibri"/>
              </a:rPr>
              <a:t>được </a:t>
            </a:r>
            <a:r>
              <a:rPr spc="-7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</a:t>
            </a:r>
            <a:r>
              <a:rPr spc="2" dirty="0">
                <a:latin typeface="Calibri"/>
                <a:cs typeface="Calibri"/>
              </a:rPr>
              <a:t>cho một </a:t>
            </a:r>
            <a:r>
              <a:rPr dirty="0">
                <a:latin typeface="Calibri"/>
                <a:cs typeface="Calibri"/>
              </a:rPr>
              <a:t>thiết bị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-2" dirty="0">
                <a:latin typeface="Calibri"/>
                <a:cs typeface="Calibri"/>
              </a:rPr>
              <a:t>hay </a:t>
            </a:r>
            <a:r>
              <a:rPr dirty="0">
                <a:latin typeface="Calibri"/>
                <a:cs typeface="Calibri"/>
              </a:rPr>
              <a:t>nền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tảng.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36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55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36328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</a:t>
            </a:r>
            <a:r>
              <a:rPr spc="-24" dirty="0"/>
              <a:t>Web </a:t>
            </a:r>
            <a:r>
              <a:rPr spc="-9" dirty="0"/>
              <a:t>trong</a:t>
            </a:r>
            <a:r>
              <a:rPr spc="11" dirty="0"/>
              <a:t> </a:t>
            </a:r>
            <a:r>
              <a:rPr spc="-4" dirty="0"/>
              <a:t>HTML5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75030" y="638665"/>
            <a:ext cx="3737628" cy="333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371" y="999147"/>
            <a:ext cx="3738287" cy="3346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51" y="1335871"/>
            <a:ext cx="3809055" cy="346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70" y="1682750"/>
            <a:ext cx="3811035" cy="3509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350" y="2003306"/>
            <a:ext cx="3736307" cy="3652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1606" y="727322"/>
            <a:ext cx="3661052" cy="156502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một đặc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thuật W3C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nhất định gọi nó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'DOM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storage’.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Cung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chức năng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khách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pc="-2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5571">
              <a:spcBef>
                <a:spcPts val="2"/>
              </a:spcBef>
            </a:pPr>
            <a:endParaRPr lang="en-US" spc="-2" dirty="0">
              <a:solidFill>
                <a:srgbClr val="FFFFFF"/>
              </a:solidFill>
              <a:latin typeface="Arial"/>
              <a:cs typeface="Arial"/>
            </a:endParaRPr>
          </a:p>
          <a:p>
            <a:pPr marL="5571">
              <a:spcBef>
                <a:spcPts val="2"/>
              </a:spcBef>
            </a:pPr>
            <a:endParaRPr dirty="0">
              <a:latin typeface="Arial"/>
              <a:cs typeface="Arial"/>
            </a:endParaRPr>
          </a:p>
          <a:p>
            <a:pPr marL="5571" marR="2229" indent="836"/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Lưu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phục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vụ cho cả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thường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xuyên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tạm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thời cũng </a:t>
            </a:r>
            <a:r>
              <a:rPr spc="-4" dirty="0" err="1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pc="-4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pc="-4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5571" marR="2229" indent="836"/>
            <a:endParaRPr lang="en-US" spc="-4" dirty="0">
              <a:solidFill>
                <a:srgbClr val="FFFFFF"/>
              </a:solidFill>
              <a:latin typeface="Arial"/>
              <a:cs typeface="Arial"/>
            </a:endParaRPr>
          </a:p>
          <a:p>
            <a:pPr marL="5571" marR="2229" indent="836"/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Cung</a:t>
            </a:r>
            <a:r>
              <a:rPr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cấp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kiểm soát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nhiều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hơn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tập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tin cookie truyền thống,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rất </a:t>
            </a:r>
            <a:r>
              <a:rPr spc="-2" dirty="0" err="1">
                <a:solidFill>
                  <a:srgbClr val="FFFFFF"/>
                </a:solidFill>
                <a:latin typeface="Arial"/>
                <a:cs typeface="Arial"/>
              </a:rPr>
              <a:t>dễ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 err="1" smtClean="0">
                <a:solidFill>
                  <a:srgbClr val="FFFFFF"/>
                </a:solidFill>
                <a:latin typeface="Arial"/>
                <a:cs typeface="Arial"/>
              </a:rPr>
              <a:t>dàng</a:t>
            </a:r>
            <a:r>
              <a:rPr lang="en-US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2" dirty="0" err="1" smtClean="0">
                <a:solidFill>
                  <a:srgbClr val="FFFFFF"/>
                </a:solidFill>
                <a:latin typeface="Arial"/>
                <a:cs typeface="Arial"/>
              </a:rPr>
              <a:t>để</a:t>
            </a:r>
            <a:r>
              <a:rPr lang="en-US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2" dirty="0" err="1" smtClean="0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lang="en-US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2" dirty="0" err="1" smtClean="0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lang="en-US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2" dirty="0" err="1" smtClean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lang="en-US" spc="-2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pc="-2" dirty="0" err="1" smtClean="0">
                <a:solidFill>
                  <a:srgbClr val="FFFFFF"/>
                </a:solidFill>
                <a:latin typeface="Arial"/>
                <a:cs typeface="Arial"/>
              </a:rPr>
              <a:t>chúng</a:t>
            </a:r>
            <a:r>
              <a:rPr lang="en-US" spc="-2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dirty="0">
              <a:latin typeface="Times New Roman"/>
              <a:cs typeface="Times New Roman"/>
            </a:endParaRPr>
          </a:p>
          <a:p>
            <a:pPr marL="6964" marR="195838">
              <a:lnSpc>
                <a:spcPts val="820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Ban đầu là một phần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HTML5,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nhưng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bây giờ nó hiện diện trong một đặc  điểm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kỹ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thuật riêng biệt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tối đa 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MB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cho 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miền.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8760"/>
            <a:ext cx="246725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</a:t>
            </a:r>
            <a:r>
              <a:rPr spc="-24" dirty="0"/>
              <a:t>Web </a:t>
            </a:r>
            <a:r>
              <a:rPr spc="-2" dirty="0"/>
              <a:t>so </a:t>
            </a:r>
            <a:r>
              <a:rPr spc="-9" dirty="0"/>
              <a:t>với</a:t>
            </a:r>
            <a:r>
              <a:rPr spc="11" dirty="0"/>
              <a:t> </a:t>
            </a:r>
            <a:r>
              <a:rPr spc="-2" dirty="0"/>
              <a:t>Cookies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6354" y="754973"/>
            <a:ext cx="3681576" cy="361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674" y="1140621"/>
            <a:ext cx="3704680" cy="3781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674" y="1520828"/>
            <a:ext cx="3680255" cy="456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7674" y="1962249"/>
            <a:ext cx="3716563" cy="378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7164" y="791871"/>
            <a:ext cx="3549329" cy="1460067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5571" marR="108086">
              <a:lnSpc>
                <a:spcPts val="820"/>
              </a:lnSpc>
              <a:spcBef>
                <a:spcPts val="178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Cookie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nhằm để đọc được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phía máy chủ, 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chỉ có sẵn  trên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khách.</a:t>
            </a:r>
            <a:endParaRPr>
              <a:latin typeface="Arial"/>
              <a:cs typeface="Arial"/>
            </a:endParaRPr>
          </a:p>
          <a:p>
            <a:pPr>
              <a:spcBef>
                <a:spcPts val="2"/>
              </a:spcBef>
            </a:pPr>
            <a:endParaRPr sz="1300">
              <a:latin typeface="Times New Roman"/>
              <a:cs typeface="Times New Roman"/>
            </a:endParaRPr>
          </a:p>
          <a:p>
            <a:pPr marL="6686" marR="15600">
              <a:lnSpc>
                <a:spcPts val="820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Cookie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gửi cùng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 HTTP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đến máy chủ, trong khi dữ liệu lưu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được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chuyển đến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chủ.</a:t>
            </a:r>
            <a:endParaRPr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000">
              <a:latin typeface="Times New Roman"/>
              <a:cs typeface="Times New Roman"/>
            </a:endParaRPr>
          </a:p>
          <a:p>
            <a:pPr marL="6686" marR="126194">
              <a:lnSpc>
                <a:spcPct val="86400"/>
              </a:lnSpc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Cookie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dẫn 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 băng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do đó dẫn đến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phí cao,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chúng  được gửi đi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yêu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cầu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HTTP.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trên ổ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cứng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dùng,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do đó 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tốn kém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gì 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</a:t>
            </a:r>
            <a:r>
              <a:rPr spc="2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dụng.</a:t>
            </a:r>
            <a:endParaRPr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000">
              <a:latin typeface="Times New Roman"/>
              <a:cs typeface="Times New Roman"/>
            </a:endParaRPr>
          </a:p>
          <a:p>
            <a:pPr marL="6686" marR="2229">
              <a:lnSpc>
                <a:spcPts val="825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Với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tập tin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cookie, thông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tin 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4 KB,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khi với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web,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thể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tối đa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pc="2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MB.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350" y="402969"/>
            <a:ext cx="3286650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số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biệt </a:t>
            </a:r>
            <a:r>
              <a:rPr spc="2" dirty="0">
                <a:latin typeface="Calibri"/>
                <a:cs typeface="Calibri"/>
              </a:rPr>
              <a:t>quan </a:t>
            </a:r>
            <a:r>
              <a:rPr dirty="0">
                <a:latin typeface="Calibri"/>
                <a:cs typeface="Calibri"/>
              </a:rPr>
              <a:t>trọng giữa các tập tin cookie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lưu </a:t>
            </a:r>
            <a:r>
              <a:rPr dirty="0">
                <a:latin typeface="Calibri"/>
                <a:cs typeface="Calibri"/>
              </a:rPr>
              <a:t>trữ </a:t>
            </a:r>
            <a:r>
              <a:rPr spc="2" dirty="0">
                <a:latin typeface="Calibri"/>
                <a:cs typeface="Calibri"/>
              </a:rPr>
              <a:t>web như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24" y="78760"/>
            <a:ext cx="285041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</a:t>
            </a:r>
            <a:r>
              <a:rPr spc="-24" dirty="0"/>
              <a:t>Web </a:t>
            </a:r>
            <a:r>
              <a:rPr spc="-9" dirty="0"/>
              <a:t>với </a:t>
            </a:r>
            <a:r>
              <a:rPr spc="-7" dirty="0"/>
              <a:t>các </a:t>
            </a:r>
            <a:r>
              <a:rPr spc="-2" dirty="0"/>
              <a:t>trình</a:t>
            </a:r>
            <a:r>
              <a:rPr spc="22" dirty="0"/>
              <a:t> </a:t>
            </a:r>
            <a:r>
              <a:rPr spc="-9" dirty="0"/>
              <a:t>duyệt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3053" y="404012"/>
            <a:ext cx="3684876" cy="35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053" y="669953"/>
            <a:ext cx="3684876" cy="350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335" y="955619"/>
            <a:ext cx="3707981" cy="4563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3467" y="431105"/>
            <a:ext cx="3544653" cy="110723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phụ thuộc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và vị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trí nơi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dữ liệu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9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endParaRPr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được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phụ thuộc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</a:t>
            </a:r>
            <a:r>
              <a:rPr spc="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duyệt.</a:t>
            </a:r>
            <a:endParaRPr>
              <a:latin typeface="Arial"/>
              <a:cs typeface="Arial"/>
            </a:endParaRPr>
          </a:p>
          <a:p>
            <a:pPr marL="5571" marR="97223">
              <a:lnSpc>
                <a:spcPts val="820"/>
              </a:lnSpc>
              <a:spcBef>
                <a:spcPts val="421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của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mỗi 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riêng biệt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độc lập, ngay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cả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khi nó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mặt trên 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cùng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0" dirty="0">
                <a:solidFill>
                  <a:srgbClr val="FFFFFF"/>
                </a:solidFill>
                <a:latin typeface="Arial"/>
                <a:cs typeface="Arial"/>
              </a:rPr>
              <a:t>máy.</a:t>
            </a:r>
            <a:endParaRPr>
              <a:latin typeface="Arial"/>
              <a:cs typeface="Arial"/>
            </a:endParaRPr>
          </a:p>
          <a:p>
            <a:pPr marL="11421" marR="2229">
              <a:lnSpc>
                <a:spcPct val="86500"/>
              </a:lnSpc>
              <a:spcBef>
                <a:spcPts val="566"/>
              </a:spcBef>
            </a:pPr>
            <a:r>
              <a:rPr spc="-2" dirty="0">
                <a:latin typeface="Arial"/>
                <a:cs typeface="Arial"/>
              </a:rPr>
              <a:t>HTML5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được thực hiện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4" dirty="0">
                <a:latin typeface="Arial"/>
                <a:cs typeface="Arial"/>
              </a:rPr>
              <a:t>nhiên </a:t>
            </a:r>
            <a:r>
              <a:rPr spc="-2" dirty="0">
                <a:latin typeface="Arial"/>
                <a:cs typeface="Arial"/>
              </a:rPr>
              <a:t>trong hầu hết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7" dirty="0">
                <a:latin typeface="Arial"/>
                <a:cs typeface="Arial"/>
              </a:rPr>
              <a:t>web,  </a:t>
            </a:r>
            <a:r>
              <a:rPr dirty="0">
                <a:latin typeface="Arial"/>
                <a:cs typeface="Arial"/>
              </a:rPr>
              <a:t>vì </a:t>
            </a:r>
            <a:r>
              <a:rPr spc="-2" dirty="0">
                <a:latin typeface="Arial"/>
                <a:cs typeface="Arial"/>
              </a:rPr>
              <a:t>vậy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ta có thể sử </a:t>
            </a:r>
            <a:r>
              <a:rPr spc="-2" dirty="0">
                <a:latin typeface="Arial"/>
                <a:cs typeface="Arial"/>
              </a:rPr>
              <a:t>dụng nó ngay </a:t>
            </a:r>
            <a:r>
              <a:rPr dirty="0">
                <a:latin typeface="Arial"/>
                <a:cs typeface="Arial"/>
              </a:rPr>
              <a:t>cả </a:t>
            </a:r>
            <a:r>
              <a:rPr spc="-2" dirty="0">
                <a:latin typeface="Arial"/>
                <a:cs typeface="Arial"/>
              </a:rPr>
              <a:t>khi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bên </a:t>
            </a:r>
            <a:r>
              <a:rPr dirty="0">
                <a:latin typeface="Arial"/>
                <a:cs typeface="Arial"/>
              </a:rPr>
              <a:t>thứ </a:t>
            </a:r>
            <a:r>
              <a:rPr spc="-2" dirty="0">
                <a:latin typeface="Arial"/>
                <a:cs typeface="Arial"/>
              </a:rPr>
              <a:t>ba plug-in  không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sẵn.</a:t>
            </a:r>
            <a:endParaRPr>
              <a:latin typeface="Arial"/>
              <a:cs typeface="Arial"/>
            </a:endParaRPr>
          </a:p>
          <a:p>
            <a:pPr marL="137894" indent="-120344">
              <a:spcBef>
                <a:spcPts val="56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8173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sự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trình duyệt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HTML5 lưu trữ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web: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448058"/>
              </p:ext>
            </p:extLst>
          </p:nvPr>
        </p:nvGraphicFramePr>
        <p:xfrm>
          <a:off x="396080" y="1564358"/>
          <a:ext cx="3184525" cy="1261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328"/>
                <a:gridCol w="1904197"/>
              </a:tblGrid>
              <a:tr h="301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40767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Trình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duyệt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892810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Phiên bản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2096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IE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508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8.0+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984" marB="0">
                    <a:solidFill>
                      <a:srgbClr val="D6E3BC"/>
                    </a:solidFill>
                  </a:tcPr>
                </a:tc>
              </a:tr>
              <a:tr h="2094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Firefox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50825">
                        <a:lnSpc>
                          <a:spcPct val="100000"/>
                        </a:lnSpc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3.6+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267" marB="0">
                    <a:solidFill>
                      <a:srgbClr val="F1DCDB"/>
                    </a:solidFill>
                  </a:tcPr>
                </a:tc>
              </a:tr>
              <a:tr h="1747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Safari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4.0+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17473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Chrome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5.0+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1916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Opera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508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10.5+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617" y="78760"/>
            <a:ext cx="239106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Khám </a:t>
            </a:r>
            <a:r>
              <a:rPr spc="-4" dirty="0"/>
              <a:t>phá </a:t>
            </a:r>
            <a:r>
              <a:rPr spc="-2" dirty="0"/>
              <a:t>lưu trữ </a:t>
            </a:r>
            <a:r>
              <a:rPr spc="-22" dirty="0"/>
              <a:t>Web</a:t>
            </a:r>
            <a:r>
              <a:rPr spc="-18" dirty="0"/>
              <a:t> </a:t>
            </a:r>
            <a:r>
              <a:rPr spc="-4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8994" y="534602"/>
            <a:ext cx="3678935" cy="8161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935" y="1350789"/>
            <a:ext cx="3672994" cy="533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014" y="1894913"/>
            <a:ext cx="3712602" cy="367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7693" y="652835"/>
            <a:ext cx="3542727" cy="1525249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7522">
              <a:spcBef>
                <a:spcPts val="44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Hai loại HTML5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là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thể là,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session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cụ</a:t>
            </a:r>
            <a:r>
              <a:rPr spc="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bộ.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000">
              <a:latin typeface="Times New Roman"/>
              <a:cs typeface="Times New Roman"/>
            </a:endParaRPr>
          </a:p>
          <a:p>
            <a:pPr marL="13650" indent="-6129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Cả hai loại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đều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phép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khoảng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5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MB 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mỗi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tên</a:t>
            </a:r>
            <a:r>
              <a:rPr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miền.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13"/>
              </a:spcBef>
            </a:pPr>
            <a:endParaRPr sz="700">
              <a:latin typeface="Times New Roman"/>
              <a:cs typeface="Times New Roman"/>
            </a:endParaRPr>
          </a:p>
          <a:p>
            <a:pPr marL="13650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kiểm tra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trình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duyệt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hỗ trợ HTML5 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</a:t>
            </a:r>
            <a:r>
              <a:rPr spc="-7" dirty="0">
                <a:solidFill>
                  <a:srgbClr val="FFFFFF"/>
                </a:solidFill>
                <a:latin typeface="Arial"/>
                <a:cs typeface="Arial"/>
              </a:rPr>
              <a:t>web,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thuộc tính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pc="4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tên</a:t>
            </a:r>
            <a:endParaRPr>
              <a:latin typeface="Arial"/>
              <a:cs typeface="Arial"/>
            </a:endParaRPr>
          </a:p>
          <a:p>
            <a:pPr marL="13650" marR="59336">
              <a:lnSpc>
                <a:spcPts val="816"/>
              </a:lnSpc>
              <a:spcBef>
                <a:spcPts val="75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localStorage hoặc sessionStorage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sẵn như là một biến toàn cục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cho 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đối  tượng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cửa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sổ.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spcBef>
                <a:spcPts val="505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Nếu không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hỗ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trợ,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thuộc tính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localStorage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sessionStorage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sẽ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không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xác  định.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624" y="80007"/>
            <a:ext cx="239106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Khám </a:t>
            </a:r>
            <a:r>
              <a:rPr spc="-4" dirty="0"/>
              <a:t>phá lưu </a:t>
            </a:r>
            <a:r>
              <a:rPr spc="-2" dirty="0"/>
              <a:t>trữ </a:t>
            </a:r>
            <a:r>
              <a:rPr spc="-24" dirty="0"/>
              <a:t>Web</a:t>
            </a:r>
            <a:r>
              <a:rPr spc="-2" dirty="0"/>
              <a:t> 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2232633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7806" y="539750"/>
            <a:ext cx="3581400" cy="2052059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R="323704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&lt;!DOCTYPE html&gt;</a:t>
            </a:r>
          </a:p>
          <a:p>
            <a:pPr marR="323704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&lt;html&gt;</a:t>
            </a:r>
          </a:p>
          <a:p>
            <a:pPr marR="323704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&lt;head&gt;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</a:t>
            </a:r>
            <a:r>
              <a:rPr lang="vi-VN" sz="700" spc="-2" dirty="0" smtClean="0">
                <a:latin typeface="Courier New"/>
                <a:cs typeface="Courier New"/>
              </a:rPr>
              <a:t>&lt;title&gt;Support for Web Storage&lt;/title&gt;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</a:t>
            </a:r>
            <a:r>
              <a:rPr lang="vi-VN" sz="700" spc="-2" dirty="0" smtClean="0">
                <a:latin typeface="Courier New"/>
                <a:cs typeface="Courier New"/>
              </a:rPr>
              <a:t>&lt;script&gt;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   </a:t>
            </a:r>
            <a:r>
              <a:rPr lang="vi-VN" sz="700" spc="-2" dirty="0" smtClean="0">
                <a:latin typeface="Courier New"/>
                <a:cs typeface="Courier New"/>
              </a:rPr>
              <a:t>function checkSupport() {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       </a:t>
            </a:r>
            <a:r>
              <a:rPr lang="vi-VN" sz="700" spc="-2" dirty="0" smtClean="0">
                <a:latin typeface="Courier New"/>
                <a:cs typeface="Courier New"/>
              </a:rPr>
              <a:t>if ((‘sessionStorage’ in window) &amp;&amp;</a:t>
            </a:r>
            <a:r>
              <a:rPr lang="en-US" sz="700" spc="-2" dirty="0" smtClean="0">
                <a:latin typeface="Courier New"/>
                <a:cs typeface="Courier New"/>
              </a:rPr>
              <a:t> </a:t>
            </a:r>
            <a:r>
              <a:rPr lang="vi-VN" sz="700" spc="-2" dirty="0" smtClean="0">
                <a:latin typeface="Courier New"/>
                <a:cs typeface="Courier New"/>
              </a:rPr>
              <a:t>window[‘sessionStorage’]</a:t>
            </a:r>
            <a:r>
              <a:rPr lang="en-US" sz="700" spc="-2" dirty="0" smtClean="0">
                <a:latin typeface="Courier New"/>
                <a:cs typeface="Courier New"/>
              </a:rPr>
              <a:t> </a:t>
            </a:r>
            <a:r>
              <a:rPr lang="vi-VN" sz="700" spc="-2" dirty="0" smtClean="0">
                <a:latin typeface="Courier New"/>
                <a:cs typeface="Courier New"/>
              </a:rPr>
              <a:t>!== null){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           </a:t>
            </a:r>
            <a:r>
              <a:rPr lang="vi-VN" sz="700" spc="-2" dirty="0" smtClean="0">
                <a:latin typeface="Courier New"/>
                <a:cs typeface="Courier New"/>
              </a:rPr>
              <a:t>alert(“Your browser supports Web Storage”);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           </a:t>
            </a:r>
            <a:r>
              <a:rPr lang="vi-VN" sz="700" spc="-2" dirty="0" smtClean="0">
                <a:latin typeface="Courier New"/>
                <a:cs typeface="Courier New"/>
              </a:rPr>
              <a:t>return;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        </a:t>
            </a:r>
            <a:r>
              <a:rPr lang="vi-VN" sz="700" spc="-2" dirty="0" smtClean="0">
                <a:latin typeface="Courier New"/>
                <a:cs typeface="Courier New"/>
              </a:rPr>
              <a:t>}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        </a:t>
            </a:r>
            <a:r>
              <a:rPr lang="vi-VN" sz="700" spc="-2" dirty="0" smtClean="0">
                <a:latin typeface="Courier New"/>
                <a:cs typeface="Courier New"/>
              </a:rPr>
              <a:t>alert(“Your browser does not support Web Storage”);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    </a:t>
            </a:r>
            <a:r>
              <a:rPr lang="vi-VN" sz="700" spc="-2" dirty="0" smtClean="0">
                <a:latin typeface="Courier New"/>
                <a:cs typeface="Courier New"/>
              </a:rPr>
              <a:t>}</a:t>
            </a:r>
          </a:p>
          <a:p>
            <a:pPr marR="323704">
              <a:spcBef>
                <a:spcPts val="42"/>
              </a:spcBef>
            </a:pPr>
            <a:r>
              <a:rPr lang="en-US" sz="700" spc="-2" dirty="0" smtClean="0">
                <a:latin typeface="Courier New"/>
                <a:cs typeface="Courier New"/>
              </a:rPr>
              <a:t>     </a:t>
            </a:r>
            <a:r>
              <a:rPr lang="vi-VN" sz="700" spc="-2" dirty="0" smtClean="0">
                <a:latin typeface="Courier New"/>
                <a:cs typeface="Courier New"/>
              </a:rPr>
              <a:t>&lt;/script&gt;</a:t>
            </a:r>
          </a:p>
          <a:p>
            <a:pPr marR="323704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&lt;/head&gt;</a:t>
            </a:r>
          </a:p>
          <a:p>
            <a:pPr marR="323704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&lt;body onload=”checkSupport();”&gt;</a:t>
            </a:r>
          </a:p>
          <a:p>
            <a:pPr marR="323704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&lt;/body&gt;</a:t>
            </a:r>
          </a:p>
          <a:p>
            <a:pPr marR="323704">
              <a:spcBef>
                <a:spcPts val="42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32806" y="2119546"/>
            <a:ext cx="1790947" cy="67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113" y="78760"/>
            <a:ext cx="17389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Lưu </a:t>
            </a:r>
            <a:r>
              <a:rPr spc="-2" dirty="0"/>
              <a:t>trữ </a:t>
            </a:r>
            <a:r>
              <a:rPr spc="-4" dirty="0"/>
              <a:t>Session</a:t>
            </a:r>
            <a:r>
              <a:rPr spc="-13" dirty="0"/>
              <a:t> </a:t>
            </a:r>
            <a:r>
              <a:rPr spc="2" dirty="0"/>
              <a:t>1-6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70315" y="463551"/>
            <a:ext cx="3680255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0315" y="776309"/>
            <a:ext cx="3686197" cy="231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1733" y="1007310"/>
            <a:ext cx="3686197" cy="2598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335" y="1267129"/>
            <a:ext cx="3679595" cy="3394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2675" y="463550"/>
            <a:ext cx="3615253" cy="1058966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13929" marR="2229">
              <a:lnSpc>
                <a:spcPts val="820"/>
              </a:lnSpc>
              <a:spcBef>
                <a:spcPts val="178"/>
              </a:spcBef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Theo dõi 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cụ thể cho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một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cửa sổ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tab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loại bỏ nó ngay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người dùng 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đóng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tab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(hoặc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cửa sổ)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mà anh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/ cô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ấy đã làm</a:t>
            </a:r>
            <a:r>
              <a:rPr spc="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việc.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Kéo dài toàn bộ thời gian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phiên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giao dịch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do đó, không phải là liên</a:t>
            </a:r>
            <a:r>
              <a:rPr spc="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tục.</a:t>
            </a:r>
            <a:endParaRPr dirty="0">
              <a:latin typeface="Arial"/>
              <a:cs typeface="Arial"/>
            </a:endParaRPr>
          </a:p>
          <a:p>
            <a:pPr marL="5571">
              <a:spcBef>
                <a:spcPts val="750"/>
              </a:spcBef>
            </a:pP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các cặp khóa </a:t>
            </a:r>
            <a:r>
              <a:rPr dirty="0">
                <a:latin typeface="Arial"/>
                <a:cs typeface="Arial"/>
              </a:rPr>
              <a:t>/ </a:t>
            </a:r>
            <a:r>
              <a:rPr spc="-2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kèm theo trong </a:t>
            </a:r>
            <a:r>
              <a:rPr spc="-4" dirty="0">
                <a:latin typeface="Arial"/>
                <a:cs typeface="Arial"/>
              </a:rPr>
              <a:t>dấu ngoặc</a:t>
            </a:r>
            <a:r>
              <a:rPr spc="37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kép.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1700" marR="9972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2" dirty="0">
                <a:latin typeface="Arial"/>
                <a:cs typeface="Arial"/>
              </a:rPr>
              <a:t>dữ liệu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18" dirty="0">
                <a:latin typeface="Arial"/>
                <a:cs typeface="Arial"/>
              </a:rPr>
              <a:t>key, </a:t>
            </a:r>
            <a:r>
              <a:rPr spc="-2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dữ liệu được lấy 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tham chiếu  đến</a:t>
            </a:r>
            <a:r>
              <a:rPr dirty="0">
                <a:latin typeface="Arial"/>
                <a:cs typeface="Arial"/>
              </a:rPr>
              <a:t> </a:t>
            </a:r>
            <a:r>
              <a:rPr spc="-18" dirty="0">
                <a:latin typeface="Arial"/>
                <a:cs typeface="Arial"/>
              </a:rPr>
              <a:t>key.</a:t>
            </a:r>
            <a:endParaRPr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897" y="1656858"/>
            <a:ext cx="3669033" cy="5592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3536" y="1724251"/>
            <a:ext cx="3555670" cy="450886"/>
          </a:xfrm>
          <a:prstGeom prst="rect">
            <a:avLst/>
          </a:prstGeom>
        </p:spPr>
        <p:txBody>
          <a:bodyPr vert="horz" wrap="square" lIns="0" tIns="22007" rIns="0" bIns="0" rtlCol="0">
            <a:spAutoFit/>
          </a:bodyPr>
          <a:lstStyle/>
          <a:p>
            <a:pPr marL="5571" marR="2229">
              <a:lnSpc>
                <a:spcPct val="86300"/>
              </a:lnSpc>
              <a:spcBef>
                <a:spcPts val="173"/>
              </a:spcBef>
            </a:pPr>
            <a:r>
              <a:rPr spc="-2" dirty="0">
                <a:latin typeface="Arial"/>
                <a:cs typeface="Arial"/>
              </a:rPr>
              <a:t>Key là một chuỗi, trong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2" dirty="0">
                <a:latin typeface="Arial"/>
                <a:cs typeface="Arial"/>
              </a:rPr>
              <a:t>trong khóa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chứa bất </a:t>
            </a:r>
            <a:r>
              <a:rPr dirty="0">
                <a:latin typeface="Arial"/>
                <a:cs typeface="Arial"/>
              </a:rPr>
              <a:t>kỳ  </a:t>
            </a:r>
            <a:r>
              <a:rPr spc="-2" dirty="0">
                <a:latin typeface="Arial"/>
                <a:cs typeface="Arial"/>
              </a:rPr>
              <a:t>loại dữ liệu nào như chuỗi, </a:t>
            </a:r>
            <a:r>
              <a:rPr spc="-4" dirty="0">
                <a:latin typeface="Arial"/>
                <a:cs typeface="Arial"/>
              </a:rPr>
              <a:t>boolean,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4" dirty="0">
                <a:latin typeface="Arial"/>
                <a:cs typeface="Arial"/>
              </a:rPr>
              <a:t>nguyên, </a:t>
            </a:r>
            <a:r>
              <a:rPr spc="-2" dirty="0">
                <a:latin typeface="Arial"/>
                <a:cs typeface="Arial"/>
              </a:rPr>
              <a:t>hoặc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thập </a:t>
            </a:r>
            <a:r>
              <a:rPr spc="-4" dirty="0">
                <a:latin typeface="Arial"/>
                <a:cs typeface="Arial"/>
              </a:rPr>
              <a:t>phân. </a:t>
            </a:r>
            <a:r>
              <a:rPr spc="-2" dirty="0">
                <a:latin typeface="Arial"/>
                <a:cs typeface="Arial"/>
              </a:rPr>
              <a:t>Không phụ  thuộc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2" dirty="0">
                <a:latin typeface="Arial"/>
                <a:cs typeface="Arial"/>
              </a:rPr>
              <a:t>loại dữ liệu được lưu </a:t>
            </a:r>
            <a:r>
              <a:rPr dirty="0">
                <a:latin typeface="Arial"/>
                <a:cs typeface="Arial"/>
              </a:rPr>
              <a:t>trữ, </a:t>
            </a:r>
            <a:r>
              <a:rPr spc="-2" dirty="0">
                <a:latin typeface="Arial"/>
                <a:cs typeface="Arial"/>
              </a:rPr>
              <a:t>nó thực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trữ cục </a:t>
            </a:r>
            <a:r>
              <a:rPr spc="-2" dirty="0">
                <a:latin typeface="Arial"/>
                <a:cs typeface="Arial"/>
              </a:rPr>
              <a:t>bộ như một  chuỗi.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0314" y="2245129"/>
            <a:ext cx="3677615" cy="392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53536" y="2322954"/>
            <a:ext cx="3555670" cy="23645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ts val="884"/>
              </a:lnSpc>
              <a:spcBef>
                <a:spcPts val="44"/>
              </a:spcBef>
            </a:pP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Lưu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trữ và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lấy dữ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liệu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của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loại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cần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sử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dụng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các chức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năng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để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chuyển</a:t>
            </a:r>
            <a:r>
              <a:rPr spc="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đổi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chúng thành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các </a:t>
            </a:r>
            <a:r>
              <a:rPr spc="-2" dirty="0">
                <a:solidFill>
                  <a:srgbClr val="FFFFFF"/>
                </a:solidFill>
                <a:latin typeface="Arial"/>
                <a:cs typeface="Arial"/>
              </a:rPr>
              <a:t>kiểu dữ liệu </a:t>
            </a:r>
            <a:r>
              <a:rPr dirty="0">
                <a:solidFill>
                  <a:srgbClr val="FFFFFF"/>
                </a:solidFill>
                <a:latin typeface="Arial"/>
                <a:cs typeface="Arial"/>
              </a:rPr>
              <a:t>thích</a:t>
            </a:r>
            <a:r>
              <a:rPr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FFFF"/>
                </a:solidFill>
                <a:latin typeface="Arial"/>
                <a:cs typeface="Arial"/>
              </a:rPr>
              <a:t>hợp.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42</TotalTime>
  <Words>4110</Words>
  <Application>Microsoft Office PowerPoint</Application>
  <PresentationFormat>Custom</PresentationFormat>
  <Paragraphs>484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Theme1</vt:lpstr>
      <vt:lpstr>PowerPoint Presentation</vt:lpstr>
      <vt:lpstr>Mục tiêu</vt:lpstr>
      <vt:lpstr>Giới thiệu</vt:lpstr>
      <vt:lpstr>Lưu trữ Web trong HTML5</vt:lpstr>
      <vt:lpstr>Lưu trữ Web so với Cookies</vt:lpstr>
      <vt:lpstr>Lưu trữ Web với các trình duyệt</vt:lpstr>
      <vt:lpstr>Khám phá lưu trữ Web 1-2</vt:lpstr>
      <vt:lpstr>Khám phá lưu trữ Web 2-2</vt:lpstr>
      <vt:lpstr>Lưu trữ Session 1-6</vt:lpstr>
      <vt:lpstr>Lưu trữ Session 2-6</vt:lpstr>
      <vt:lpstr>Lưu trữ Session 3-6</vt:lpstr>
      <vt:lpstr>Lưu trữ Session 4-6</vt:lpstr>
      <vt:lpstr>Lưu trữ Session 5-6</vt:lpstr>
      <vt:lpstr>Lưu trữ Session 6-6</vt:lpstr>
      <vt:lpstr>Lưu trữ cục bộ 1-4</vt:lpstr>
      <vt:lpstr>Lưu trữ cục bộ 2-4</vt:lpstr>
      <vt:lpstr>Lưu trữ cục bộ 3-4</vt:lpstr>
      <vt:lpstr>Lưu trữ cục bộ 4-4</vt:lpstr>
      <vt:lpstr>Lập chỉ mục Database API 1-3</vt:lpstr>
      <vt:lpstr>Lập chỉ mục Database API 2-3</vt:lpstr>
      <vt:lpstr>Lập chỉ mục Database API 3-3</vt:lpstr>
      <vt:lpstr>IndexedDB API 1-2</vt:lpstr>
      <vt:lpstr>IndexedDB API 2-2</vt:lpstr>
      <vt:lpstr>Thực thi IndexedDB API 1-6</vt:lpstr>
      <vt:lpstr>Thực thi IndexedDB API 2-6</vt:lpstr>
      <vt:lpstr>Thực thi IndexedDB API 3-6</vt:lpstr>
      <vt:lpstr>Thực thi IndexedDB API 4-6</vt:lpstr>
      <vt:lpstr>Thực thi IndexedDB API 5-6</vt:lpstr>
      <vt:lpstr>Thực thi IndexedDB API 6-6</vt:lpstr>
      <vt:lpstr>Những giới hạn của IndexedDB API</vt:lpstr>
      <vt:lpstr>Chuyển đổi HTML5 apps sang Native apps</vt:lpstr>
      <vt:lpstr>Sự khác nhau giữa Native Apps và HTML5 Apps</vt:lpstr>
      <vt:lpstr>Ưu điểm của HTML5 Apps</vt:lpstr>
      <vt:lpstr>Ưu điểm của Native Apps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 XP</dc:title>
  <dc:creator>Aptech Limited</dc:creator>
  <cp:lastModifiedBy>Trung Hoàng</cp:lastModifiedBy>
  <cp:revision>5</cp:revision>
  <dcterms:created xsi:type="dcterms:W3CDTF">2017-10-25T02:55:55Z</dcterms:created>
  <dcterms:modified xsi:type="dcterms:W3CDTF">2017-11-06T07:34:42Z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2017-10-25T00:00:00Z</vt:filetime>
  </property>
</Properties>
</file>